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3"/>
  </p:notesMasterIdLst>
  <p:sldIdLst>
    <p:sldId id="256" r:id="rId3"/>
    <p:sldId id="258" r:id="rId4"/>
    <p:sldId id="257" r:id="rId5"/>
    <p:sldId id="259" r:id="rId6"/>
    <p:sldId id="260" r:id="rId7"/>
    <p:sldId id="261" r:id="rId8"/>
    <p:sldId id="262" r:id="rId9"/>
    <p:sldId id="263" r:id="rId10"/>
    <p:sldId id="264" r:id="rId11"/>
    <p:sldId id="312" r:id="rId12"/>
    <p:sldId id="271" r:id="rId13"/>
    <p:sldId id="265" r:id="rId14"/>
    <p:sldId id="273" r:id="rId15"/>
    <p:sldId id="304" r:id="rId16"/>
    <p:sldId id="313" r:id="rId17"/>
    <p:sldId id="314" r:id="rId18"/>
    <p:sldId id="315" r:id="rId19"/>
    <p:sldId id="274" r:id="rId20"/>
    <p:sldId id="266" r:id="rId21"/>
    <p:sldId id="267" r:id="rId22"/>
    <p:sldId id="268" r:id="rId23"/>
    <p:sldId id="269" r:id="rId24"/>
    <p:sldId id="270" r:id="rId25"/>
    <p:sldId id="275" r:id="rId26"/>
    <p:sldId id="276" r:id="rId27"/>
    <p:sldId id="277" r:id="rId28"/>
    <p:sldId id="278" r:id="rId29"/>
    <p:sldId id="281" r:id="rId30"/>
    <p:sldId id="279" r:id="rId31"/>
    <p:sldId id="283" r:id="rId32"/>
    <p:sldId id="282" r:id="rId33"/>
    <p:sldId id="287" r:id="rId34"/>
    <p:sldId id="286" r:id="rId35"/>
    <p:sldId id="288" r:id="rId36"/>
    <p:sldId id="290" r:id="rId37"/>
    <p:sldId id="293" r:id="rId38"/>
    <p:sldId id="280" r:id="rId39"/>
    <p:sldId id="285" r:id="rId40"/>
    <p:sldId id="294" r:id="rId41"/>
    <p:sldId id="295" r:id="rId42"/>
    <p:sldId id="296" r:id="rId43"/>
    <p:sldId id="297" r:id="rId44"/>
    <p:sldId id="298" r:id="rId45"/>
    <p:sldId id="299" r:id="rId46"/>
    <p:sldId id="300" r:id="rId47"/>
    <p:sldId id="302" r:id="rId48"/>
    <p:sldId id="310" r:id="rId49"/>
    <p:sldId id="308" r:id="rId50"/>
    <p:sldId id="309" r:id="rId51"/>
    <p:sldId id="311"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4A0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1" autoAdjust="0"/>
    <p:restoredTop sz="94624" autoAdjust="0"/>
  </p:normalViewPr>
  <p:slideViewPr>
    <p:cSldViewPr>
      <p:cViewPr varScale="1">
        <p:scale>
          <a:sx n="69" d="100"/>
          <a:sy n="69" d="100"/>
        </p:scale>
        <p:origin x="-13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A85A2B-8C19-4059-80EF-8DB6DB2B56C8}" type="datetimeFigureOut">
              <a:rPr lang="tr-TR" smtClean="0"/>
              <a:pPr/>
              <a:t>19.05.2019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535BC2-14DF-4CF7-97C7-B8D7B138902C}"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6535BC2-14DF-4CF7-97C7-B8D7B138902C}" type="slidenum">
              <a:rPr lang="tr-TR" smtClean="0"/>
              <a:pPr/>
              <a:t>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6535BC2-14DF-4CF7-97C7-B8D7B138902C}" type="slidenum">
              <a:rPr lang="tr-TR" smtClean="0"/>
              <a:pPr/>
              <a:t>6</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6535BC2-14DF-4CF7-97C7-B8D7B138902C}" type="slidenum">
              <a:rPr lang="tr-TR" smtClean="0"/>
              <a:pPr/>
              <a:t>28</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6535BC2-14DF-4CF7-97C7-B8D7B138902C}" type="slidenum">
              <a:rPr lang="tr-TR" smtClean="0"/>
              <a:pPr/>
              <a:t>49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19.05.2019</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19.05.2019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okul tanıtım\tanıtım materyaller\logo.jpe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098" name="Picture 2" descr="C:\Users\USER\Desktop\okul tanıtım\tanıtım materyaller\12124109_IMG_004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67544" y="2564904"/>
            <a:ext cx="8229600" cy="1070992"/>
          </a:xfrm>
        </p:spPr>
        <p:txBody>
          <a:bodyPr>
            <a:noAutofit/>
          </a:bodyPr>
          <a:lstStyle/>
          <a:p>
            <a:pPr algn="ctr"/>
            <a:r>
              <a:rPr lang="tr-TR" sz="4000" b="1" dirty="0" smtClean="0">
                <a:latin typeface="+mn-lt"/>
              </a:rPr>
              <a:t>İDARİ KADROMUZ</a:t>
            </a:r>
            <a:endParaRPr lang="tr-TR" sz="4000" b="1" dirty="0">
              <a:latin typeface="+mn-lt"/>
            </a:endParaRPr>
          </a:p>
        </p:txBody>
      </p:sp>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dirty="0"/>
          </a:p>
        </p:txBody>
      </p:sp>
      <p:sp>
        <p:nvSpPr>
          <p:cNvPr id="5" name="4 İçerik Yer Tutucusu"/>
          <p:cNvSpPr>
            <a:spLocks noGrp="1"/>
          </p:cNvSpPr>
          <p:nvPr>
            <p:ph idx="1"/>
          </p:nvPr>
        </p:nvSpPr>
        <p:spPr/>
        <p:txBody>
          <a:bodyPr/>
          <a:lstStyle/>
          <a:p>
            <a:endParaRPr lang="tr-TR" dirty="0"/>
          </a:p>
        </p:txBody>
      </p:sp>
      <p:pic>
        <p:nvPicPr>
          <p:cNvPr id="10242" name="Picture 2" descr="C:\Users\USER\Desktop\okul tanıtım\tanıtım materyaller\A.jpg"/>
          <p:cNvPicPr>
            <a:picLocks noChangeAspect="1" noChangeArrowheads="1"/>
          </p:cNvPicPr>
          <p:nvPr/>
        </p:nvPicPr>
        <p:blipFill>
          <a:blip r:embed="rId2" cstate="print"/>
          <a:srcRect/>
          <a:stretch>
            <a:fillRect/>
          </a:stretch>
        </p:blipFill>
        <p:spPr bwMode="auto">
          <a:xfrm>
            <a:off x="0" y="0"/>
            <a:ext cx="9361040"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67544" y="2492896"/>
            <a:ext cx="8229600" cy="1070992"/>
          </a:xfrm>
        </p:spPr>
        <p:txBody>
          <a:bodyPr>
            <a:noAutofit/>
          </a:bodyPr>
          <a:lstStyle/>
          <a:p>
            <a:pPr algn="ctr"/>
            <a:r>
              <a:rPr lang="tr-TR" sz="4000" b="1" dirty="0" smtClean="0">
                <a:latin typeface="+mn-lt"/>
              </a:rPr>
              <a:t>   ÖĞRETMEN KADROMUZ</a:t>
            </a:r>
            <a:endParaRPr lang="tr-TR" sz="4000" b="1" dirty="0">
              <a:latin typeface="+mn-lt"/>
            </a:endParaRPr>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67544" y="1700808"/>
            <a:ext cx="8229600" cy="5688632"/>
          </a:xfrm>
        </p:spPr>
        <p:txBody>
          <a:bodyPr>
            <a:noAutofit/>
          </a:bodyPr>
          <a:lstStyle/>
          <a:p>
            <a:pPr algn="ctr">
              <a:lnSpc>
                <a:spcPct val="150000"/>
              </a:lnSpc>
            </a:pPr>
            <a:r>
              <a:rPr lang="tr-TR" sz="1800" b="1" dirty="0" smtClean="0">
                <a:latin typeface="+mn-lt"/>
              </a:rPr>
              <a:t> İHL MESLEK DERSLERİ     :12</a:t>
            </a:r>
            <a:br>
              <a:rPr lang="tr-TR" sz="1800" b="1" dirty="0" smtClean="0">
                <a:latin typeface="+mn-lt"/>
              </a:rPr>
            </a:br>
            <a:r>
              <a:rPr lang="tr-TR" sz="1800" b="1" dirty="0" smtClean="0">
                <a:latin typeface="+mn-lt"/>
              </a:rPr>
              <a:t>TÜRK DİLİ VE EDEBİYATI  :6</a:t>
            </a:r>
            <a:br>
              <a:rPr lang="tr-TR" sz="1800" b="1" dirty="0" smtClean="0">
                <a:latin typeface="+mn-lt"/>
              </a:rPr>
            </a:br>
            <a:r>
              <a:rPr lang="tr-TR" sz="1800" b="1" dirty="0" smtClean="0">
                <a:latin typeface="+mn-lt"/>
              </a:rPr>
              <a:t>MATEMATİK    : 6</a:t>
            </a:r>
            <a:br>
              <a:rPr lang="tr-TR" sz="1800" b="1" dirty="0" smtClean="0">
                <a:latin typeface="+mn-lt"/>
              </a:rPr>
            </a:br>
            <a:r>
              <a:rPr lang="tr-TR" sz="1800" b="1" dirty="0" smtClean="0">
                <a:latin typeface="+mn-lt"/>
              </a:rPr>
              <a:t>TARİH    : 4</a:t>
            </a:r>
            <a:br>
              <a:rPr lang="tr-TR" sz="1800" b="1" dirty="0" smtClean="0">
                <a:latin typeface="+mn-lt"/>
              </a:rPr>
            </a:br>
            <a:r>
              <a:rPr lang="tr-TR" sz="1800" b="1" dirty="0" smtClean="0">
                <a:latin typeface="+mn-lt"/>
              </a:rPr>
              <a:t>COĞRAFYA   : 3</a:t>
            </a:r>
            <a:br>
              <a:rPr lang="tr-TR" sz="1800" b="1" dirty="0" smtClean="0">
                <a:latin typeface="+mn-lt"/>
              </a:rPr>
            </a:br>
            <a:r>
              <a:rPr lang="tr-TR" sz="1800" b="1" dirty="0" smtClean="0">
                <a:latin typeface="+mn-lt"/>
              </a:rPr>
              <a:t>FİZİK    : 2</a:t>
            </a:r>
            <a:br>
              <a:rPr lang="tr-TR" sz="1800" b="1" dirty="0" smtClean="0">
                <a:latin typeface="+mn-lt"/>
              </a:rPr>
            </a:br>
            <a:r>
              <a:rPr lang="tr-TR" sz="1800" b="1" dirty="0" smtClean="0">
                <a:latin typeface="+mn-lt"/>
              </a:rPr>
              <a:t>KİMYA  : 3 </a:t>
            </a:r>
            <a:br>
              <a:rPr lang="tr-TR" sz="1800" b="1" dirty="0" smtClean="0">
                <a:latin typeface="+mn-lt"/>
              </a:rPr>
            </a:br>
            <a:r>
              <a:rPr lang="tr-TR" sz="1800" b="1" dirty="0" smtClean="0">
                <a:latin typeface="+mn-lt"/>
              </a:rPr>
              <a:t>BİYOLOJİ   : 2</a:t>
            </a:r>
            <a:br>
              <a:rPr lang="tr-TR" sz="1800" b="1" dirty="0" smtClean="0">
                <a:latin typeface="+mn-lt"/>
              </a:rPr>
            </a:br>
            <a:r>
              <a:rPr lang="tr-TR" sz="1800" b="1" dirty="0" smtClean="0">
                <a:latin typeface="+mn-lt"/>
              </a:rPr>
              <a:t>KİMYA   : 2</a:t>
            </a:r>
            <a:br>
              <a:rPr lang="tr-TR" sz="1800" b="1" dirty="0" smtClean="0">
                <a:latin typeface="+mn-lt"/>
              </a:rPr>
            </a:br>
            <a:r>
              <a:rPr lang="tr-TR" sz="1800" b="1" dirty="0" smtClean="0">
                <a:latin typeface="+mn-lt"/>
              </a:rPr>
              <a:t>ARAPÇA : 3</a:t>
            </a:r>
            <a:br>
              <a:rPr lang="tr-TR" sz="1800" b="1" dirty="0" smtClean="0">
                <a:latin typeface="+mn-lt"/>
              </a:rPr>
            </a:br>
            <a:r>
              <a:rPr lang="tr-TR" sz="1800" b="1" dirty="0" smtClean="0">
                <a:latin typeface="+mn-lt"/>
              </a:rPr>
              <a:t>İNGİLİZCE   : 2</a:t>
            </a:r>
            <a:br>
              <a:rPr lang="tr-TR" sz="1800" b="1" dirty="0" smtClean="0">
                <a:latin typeface="+mn-lt"/>
              </a:rPr>
            </a:br>
            <a:r>
              <a:rPr lang="tr-TR" sz="1800" b="1" dirty="0" smtClean="0">
                <a:latin typeface="+mn-lt"/>
              </a:rPr>
              <a:t>MÜZİK : 1</a:t>
            </a:r>
            <a:br>
              <a:rPr lang="tr-TR" sz="1800" b="1" dirty="0" smtClean="0">
                <a:latin typeface="+mn-lt"/>
              </a:rPr>
            </a:br>
            <a:r>
              <a:rPr lang="tr-TR" sz="1800" b="1" dirty="0" smtClean="0">
                <a:latin typeface="+mn-lt"/>
              </a:rPr>
              <a:t>REHBERLİK :  1</a:t>
            </a:r>
            <a:br>
              <a:rPr lang="tr-TR" sz="1800" b="1" dirty="0" smtClean="0">
                <a:latin typeface="+mn-lt"/>
              </a:rPr>
            </a:br>
            <a:r>
              <a:rPr lang="tr-TR" sz="1800" b="1" dirty="0" smtClean="0">
                <a:latin typeface="+mn-lt"/>
              </a:rPr>
              <a:t/>
            </a:r>
            <a:br>
              <a:rPr lang="tr-TR" sz="1800" b="1" dirty="0" smtClean="0">
                <a:latin typeface="+mn-lt"/>
              </a:rPr>
            </a:br>
            <a:r>
              <a:rPr lang="tr-TR" sz="1800" b="1" dirty="0" smtClean="0">
                <a:latin typeface="+mn-lt"/>
              </a:rPr>
              <a:t/>
            </a:r>
            <a:br>
              <a:rPr lang="tr-TR" sz="1800" b="1" dirty="0" smtClean="0">
                <a:latin typeface="+mn-lt"/>
              </a:rPr>
            </a:br>
            <a:endParaRPr lang="tr-TR" sz="1800" b="1" dirty="0">
              <a:latin typeface="+mn-lt"/>
            </a:endParaRPr>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67544" y="2492896"/>
            <a:ext cx="8229600" cy="1070992"/>
          </a:xfrm>
        </p:spPr>
        <p:txBody>
          <a:bodyPr>
            <a:noAutofit/>
          </a:bodyPr>
          <a:lstStyle/>
          <a:p>
            <a:pPr algn="ctr"/>
            <a:r>
              <a:rPr lang="tr-TR" sz="4000" b="1" dirty="0" smtClean="0">
                <a:latin typeface="+mn-lt"/>
              </a:rPr>
              <a:t>OKULUMUZA ULAŞIM</a:t>
            </a:r>
            <a:endParaRPr lang="tr-TR" sz="4000" b="1" dirty="0">
              <a:latin typeface="+mn-lt"/>
            </a:endParaRPr>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67544" y="3284984"/>
            <a:ext cx="8229600" cy="3096344"/>
          </a:xfrm>
        </p:spPr>
        <p:txBody>
          <a:bodyPr>
            <a:noAutofit/>
          </a:bodyPr>
          <a:lstStyle/>
          <a:p>
            <a:pPr algn="ctr">
              <a:lnSpc>
                <a:spcPct val="150000"/>
              </a:lnSpc>
            </a:pPr>
            <a:r>
              <a:rPr lang="tr-TR" sz="2000" b="1" dirty="0" smtClean="0">
                <a:latin typeface="+mn-lt"/>
              </a:rPr>
              <a:t>Okulumuz merkezi bir konumda bulunduğu için öğrencilerimize büyük ölçüde ulaşım kolaylığı sağlamaktadır.</a:t>
            </a:r>
            <a:br>
              <a:rPr lang="tr-TR" sz="2000" b="1" dirty="0" smtClean="0">
                <a:latin typeface="+mn-lt"/>
              </a:rPr>
            </a:br>
            <a:r>
              <a:rPr lang="tr-TR" sz="2000" b="1" dirty="0" smtClean="0">
                <a:latin typeface="+mn-lt"/>
              </a:rPr>
              <a:t/>
            </a:r>
            <a:br>
              <a:rPr lang="tr-TR" sz="2000" b="1" dirty="0" smtClean="0">
                <a:latin typeface="+mn-lt"/>
              </a:rPr>
            </a:br>
            <a:r>
              <a:rPr lang="tr-TR" sz="2000" b="1" dirty="0" smtClean="0">
                <a:latin typeface="+mn-lt"/>
              </a:rPr>
              <a:t>Okulumuza ulaşım için, okul servislerimizi tercih edebilir, </a:t>
            </a:r>
            <a:br>
              <a:rPr lang="tr-TR" sz="2000" b="1" dirty="0" smtClean="0">
                <a:latin typeface="+mn-lt"/>
              </a:rPr>
            </a:br>
            <a:r>
              <a:rPr lang="tr-TR" sz="2000" b="1" dirty="0" smtClean="0">
                <a:latin typeface="+mn-lt"/>
              </a:rPr>
              <a:t>veya tramvay, otobüs, minibüs gibi toplu taşıma araçlarını kullanabilirsiz. Okulumuz tüm bu araçların geçiş güzergahında bulunmaktadır. Bu durum öğrencilerimiz ve velilerimiz açısından  büyük bir avantaj sağlamaktadır.</a:t>
            </a:r>
            <a:r>
              <a:rPr lang="tr-TR" sz="2000" b="1" dirty="0" smtClean="0">
                <a:latin typeface="+mn-lt"/>
              </a:rPr>
              <a:t/>
            </a:r>
            <a:br>
              <a:rPr lang="tr-TR" sz="2000" b="1" dirty="0" smtClean="0">
                <a:latin typeface="+mn-lt"/>
              </a:rPr>
            </a:br>
            <a:r>
              <a:rPr lang="tr-TR" sz="2000" b="1" dirty="0" smtClean="0">
                <a:latin typeface="+mn-lt"/>
              </a:rPr>
              <a:t/>
            </a:r>
            <a:br>
              <a:rPr lang="tr-TR" sz="2000" b="1" dirty="0" smtClean="0">
                <a:latin typeface="+mn-lt"/>
              </a:rPr>
            </a:br>
            <a:r>
              <a:rPr lang="tr-TR" sz="2000" b="1" dirty="0" smtClean="0">
                <a:latin typeface="+mn-lt"/>
              </a:rPr>
              <a:t>Okulumuza uzak ilçelerden gelen öğrenciler dahi, merkezi konumumuzun avantajı sayesinde okula rahatlıkla ve zamanında  ulaşabilmektedir.</a:t>
            </a:r>
            <a:endParaRPr lang="tr-TR" sz="2000" b="1" dirty="0">
              <a:latin typeface="+mn-lt"/>
            </a:endParaRPr>
          </a:p>
        </p:txBody>
      </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67544" y="1484784"/>
            <a:ext cx="8229600" cy="3563888"/>
          </a:xfrm>
        </p:spPr>
        <p:txBody>
          <a:bodyPr>
            <a:noAutofit/>
          </a:bodyPr>
          <a:lstStyle/>
          <a:p>
            <a:pPr algn="ctr">
              <a:lnSpc>
                <a:spcPct val="150000"/>
              </a:lnSpc>
            </a:pPr>
            <a:r>
              <a:rPr lang="tr-TR" sz="2200" b="1" dirty="0" smtClean="0">
                <a:latin typeface="+mn-lt"/>
              </a:rPr>
              <a:t>Ayrıca öğrencilerimiz okulumuza çok yakın mesafede bulunan </a:t>
            </a:r>
            <a:br>
              <a:rPr lang="tr-TR" sz="2200" b="1" dirty="0" smtClean="0">
                <a:latin typeface="+mn-lt"/>
              </a:rPr>
            </a:br>
            <a:r>
              <a:rPr lang="tr-TR" sz="2200" b="1" i="1" dirty="0" smtClean="0">
                <a:latin typeface="+mn-lt"/>
              </a:rPr>
              <a:t>İBB </a:t>
            </a:r>
            <a:r>
              <a:rPr lang="tr-TR" sz="2200" b="1" i="1" dirty="0" smtClean="0">
                <a:latin typeface="+mn-lt"/>
              </a:rPr>
              <a:t>Hamza </a:t>
            </a:r>
            <a:r>
              <a:rPr lang="tr-TR" sz="2200" b="1" i="1" dirty="0" err="1" smtClean="0">
                <a:latin typeface="+mn-lt"/>
              </a:rPr>
              <a:t>Yerlikaya</a:t>
            </a:r>
            <a:r>
              <a:rPr lang="tr-TR" sz="2200" b="1" i="1" dirty="0" smtClean="0">
                <a:latin typeface="+mn-lt"/>
              </a:rPr>
              <a:t> Spor Kompleksi</a:t>
            </a:r>
            <a:br>
              <a:rPr lang="tr-TR" sz="2200" b="1" i="1" dirty="0" smtClean="0">
                <a:latin typeface="+mn-lt"/>
              </a:rPr>
            </a:br>
            <a:r>
              <a:rPr lang="tr-TR" sz="2200" b="1" i="1" dirty="0" smtClean="0">
                <a:latin typeface="+mn-lt"/>
              </a:rPr>
              <a:t>Muhsin Ertuğrul E-kütüphane</a:t>
            </a:r>
            <a:br>
              <a:rPr lang="tr-TR" sz="2200" b="1" i="1" dirty="0" smtClean="0">
                <a:latin typeface="+mn-lt"/>
              </a:rPr>
            </a:br>
            <a:r>
              <a:rPr lang="tr-TR" sz="2200" b="1" i="1" dirty="0" smtClean="0">
                <a:latin typeface="+mn-lt"/>
              </a:rPr>
              <a:t>Necmettin Erbakan Bilim ve Kültür Merkezi </a:t>
            </a:r>
            <a:r>
              <a:rPr lang="tr-TR" sz="2200" b="1" dirty="0" smtClean="0">
                <a:latin typeface="+mn-lt"/>
              </a:rPr>
              <a:t/>
            </a:r>
            <a:br>
              <a:rPr lang="tr-TR" sz="2200" b="1" dirty="0" smtClean="0">
                <a:latin typeface="+mn-lt"/>
              </a:rPr>
            </a:br>
            <a:r>
              <a:rPr lang="tr-TR" sz="2200" b="1" dirty="0" smtClean="0">
                <a:latin typeface="+mn-lt"/>
              </a:rPr>
              <a:t>gibi kurumlardan büyük ölçüde istifade edebilmektedir.</a:t>
            </a:r>
            <a:br>
              <a:rPr lang="tr-TR" sz="2200" b="1" dirty="0" smtClean="0">
                <a:latin typeface="+mn-lt"/>
              </a:rPr>
            </a:br>
            <a:endParaRPr lang="tr-TR" sz="2200" b="1" dirty="0">
              <a:latin typeface="+mn-lt"/>
            </a:endParaRPr>
          </a:p>
        </p:txBody>
      </p:sp>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67544" y="2276872"/>
            <a:ext cx="8229600" cy="1935088"/>
          </a:xfrm>
        </p:spPr>
        <p:txBody>
          <a:bodyPr>
            <a:noAutofit/>
          </a:bodyPr>
          <a:lstStyle/>
          <a:p>
            <a:pPr algn="ctr"/>
            <a:r>
              <a:rPr lang="tr-TR" sz="4000" b="1" dirty="0" smtClean="0">
                <a:latin typeface="+mn-lt"/>
              </a:rPr>
              <a:t>   ÇALIŞMALARIMIZ </a:t>
            </a:r>
            <a:br>
              <a:rPr lang="tr-TR" sz="4000" b="1" dirty="0" smtClean="0">
                <a:latin typeface="+mn-lt"/>
              </a:rPr>
            </a:br>
            <a:r>
              <a:rPr lang="tr-TR" sz="4000" b="1" dirty="0" smtClean="0">
                <a:latin typeface="+mn-lt"/>
              </a:rPr>
              <a:t>VE </a:t>
            </a:r>
            <a:br>
              <a:rPr lang="tr-TR" sz="4000" b="1" dirty="0" smtClean="0">
                <a:latin typeface="+mn-lt"/>
              </a:rPr>
            </a:br>
            <a:r>
              <a:rPr lang="tr-TR" sz="4000" b="1" dirty="0" smtClean="0">
                <a:latin typeface="+mn-lt"/>
              </a:rPr>
              <a:t>   PROJELERİMİZ</a:t>
            </a:r>
            <a:endParaRPr lang="tr-TR" sz="4000" b="1" dirty="0">
              <a:latin typeface="+mn-lt"/>
            </a:endParaRPr>
          </a:p>
        </p:txBody>
      </p:sp>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dirty="0"/>
          </a:p>
        </p:txBody>
      </p:sp>
      <p:pic>
        <p:nvPicPr>
          <p:cNvPr id="11266" name="Picture 2" descr="C:\Users\USER\Desktop\okul tanıtım\tanıtım materyaller\proje5.jpg"/>
          <p:cNvPicPr>
            <a:picLocks noChangeAspect="1" noChangeArrowheads="1"/>
          </p:cNvPicPr>
          <p:nvPr/>
        </p:nvPicPr>
        <p:blipFill>
          <a:blip r:embed="rId2" cstate="print"/>
          <a:srcRect/>
          <a:stretch>
            <a:fillRect/>
          </a:stretch>
        </p:blipFill>
        <p:spPr bwMode="auto">
          <a:xfrm>
            <a:off x="1835696" y="0"/>
            <a:ext cx="5544616"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074" name="Picture 2" descr="C:\Users\USER\Desktop\okul tanıtım\tanıtım materyaller\11162424_IMG_705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290" name="Picture 2" descr="C:\Users\USER\Desktop\okul tanıtım\tanıtım materyaller\proje8.jpg"/>
          <p:cNvPicPr>
            <a:picLocks noChangeAspect="1" noChangeArrowheads="1"/>
          </p:cNvPicPr>
          <p:nvPr/>
        </p:nvPicPr>
        <p:blipFill>
          <a:blip r:embed="rId2" cstate="print"/>
          <a:srcRect/>
          <a:stretch>
            <a:fillRect/>
          </a:stretch>
        </p:blipFill>
        <p:spPr bwMode="auto">
          <a:xfrm>
            <a:off x="1835696" y="0"/>
            <a:ext cx="5544616"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3314" name="Picture 2" descr="C:\Users\USER\Desktop\okul tanıtım\tanıtım materyaller\proje15.jpg"/>
          <p:cNvPicPr>
            <a:picLocks noChangeAspect="1" noChangeArrowheads="1"/>
          </p:cNvPicPr>
          <p:nvPr/>
        </p:nvPicPr>
        <p:blipFill>
          <a:blip r:embed="rId2" cstate="print"/>
          <a:srcRect/>
          <a:stretch>
            <a:fillRect/>
          </a:stretch>
        </p:blipFill>
        <p:spPr bwMode="auto">
          <a:xfrm>
            <a:off x="1835697" y="0"/>
            <a:ext cx="5544616"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4338" name="Picture 2" descr="C:\Users\USER\Desktop\okul tanıtım\tanıtım materyaller\proje14.jpg"/>
          <p:cNvPicPr>
            <a:picLocks noChangeAspect="1" noChangeArrowheads="1"/>
          </p:cNvPicPr>
          <p:nvPr/>
        </p:nvPicPr>
        <p:blipFill>
          <a:blip r:embed="rId2" cstate="print"/>
          <a:srcRect/>
          <a:stretch>
            <a:fillRect/>
          </a:stretch>
        </p:blipFill>
        <p:spPr bwMode="auto">
          <a:xfrm>
            <a:off x="1835696" y="0"/>
            <a:ext cx="5544616"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5362" name="Picture 2" descr="C:\Users\USER\Desktop\okul tanıtım\tanıtım materyaller\proje19.jpg"/>
          <p:cNvPicPr>
            <a:picLocks noChangeAspect="1" noChangeArrowheads="1"/>
          </p:cNvPicPr>
          <p:nvPr/>
        </p:nvPicPr>
        <p:blipFill>
          <a:blip r:embed="rId2" cstate="print"/>
          <a:srcRect/>
          <a:stretch>
            <a:fillRect/>
          </a:stretch>
        </p:blipFill>
        <p:spPr bwMode="auto">
          <a:xfrm>
            <a:off x="1835696" y="0"/>
            <a:ext cx="5544616"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6386" name="Picture 2" descr="C:\Users\USER\Desktop\okul tanıtım\tanıtım materyaller\proje16.jpg"/>
          <p:cNvPicPr>
            <a:picLocks noChangeAspect="1" noChangeArrowheads="1"/>
          </p:cNvPicPr>
          <p:nvPr/>
        </p:nvPicPr>
        <p:blipFill>
          <a:blip r:embed="rId2" cstate="print"/>
          <a:srcRect/>
          <a:stretch>
            <a:fillRect/>
          </a:stretch>
        </p:blipFill>
        <p:spPr bwMode="auto">
          <a:xfrm>
            <a:off x="1835696" y="0"/>
            <a:ext cx="5544616"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7410" name="Picture 2" descr="C:\Users\USER\Desktop\okul tanıtım\tanıtım materyaller\proje11.jpg"/>
          <p:cNvPicPr>
            <a:picLocks noChangeAspect="1" noChangeArrowheads="1"/>
          </p:cNvPicPr>
          <p:nvPr/>
        </p:nvPicPr>
        <p:blipFill>
          <a:blip r:embed="rId2" cstate="print"/>
          <a:srcRect/>
          <a:stretch>
            <a:fillRect/>
          </a:stretch>
        </p:blipFill>
        <p:spPr bwMode="auto">
          <a:xfrm>
            <a:off x="1835696" y="0"/>
            <a:ext cx="5544616"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8434" name="Picture 2" descr="C:\Users\USER\Desktop\okul tanıtım\tanıtım materyaller\proje9.jpg"/>
          <p:cNvPicPr>
            <a:picLocks noChangeAspect="1" noChangeArrowheads="1"/>
          </p:cNvPicPr>
          <p:nvPr/>
        </p:nvPicPr>
        <p:blipFill>
          <a:blip r:embed="rId2" cstate="print"/>
          <a:srcRect/>
          <a:stretch>
            <a:fillRect/>
          </a:stretch>
        </p:blipFill>
        <p:spPr bwMode="auto">
          <a:xfrm>
            <a:off x="1835696" y="0"/>
            <a:ext cx="5544616"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9458" name="Picture 2" descr="C:\Users\USER\Desktop\okul tanıtım\tanıtım materyaller\proje4.jpg"/>
          <p:cNvPicPr>
            <a:picLocks noChangeAspect="1" noChangeArrowheads="1"/>
          </p:cNvPicPr>
          <p:nvPr/>
        </p:nvPicPr>
        <p:blipFill>
          <a:blip r:embed="rId2" cstate="print"/>
          <a:srcRect/>
          <a:stretch>
            <a:fillRect/>
          </a:stretch>
        </p:blipFill>
        <p:spPr bwMode="auto">
          <a:xfrm>
            <a:off x="1835696" y="0"/>
            <a:ext cx="5544616"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1506" name="Picture 2" descr="C:\Users\USER\Desktop\okul tanıtım\tanıtım materyaller\proje2.jpg"/>
          <p:cNvPicPr>
            <a:picLocks noChangeAspect="1" noChangeArrowheads="1"/>
          </p:cNvPicPr>
          <p:nvPr/>
        </p:nvPicPr>
        <p:blipFill>
          <a:blip r:embed="rId3" cstate="print"/>
          <a:srcRect/>
          <a:stretch>
            <a:fillRect/>
          </a:stretch>
        </p:blipFill>
        <p:spPr bwMode="auto">
          <a:xfrm>
            <a:off x="1835696" y="0"/>
            <a:ext cx="5544616"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2530" name="Picture 2" descr="C:\Users\USER\Desktop\okul tanıtım\tanıtım materyaller\proje1.jpg"/>
          <p:cNvPicPr>
            <a:picLocks noChangeAspect="1" noChangeArrowheads="1"/>
          </p:cNvPicPr>
          <p:nvPr/>
        </p:nvPicPr>
        <p:blipFill>
          <a:blip r:embed="rId2" cstate="print"/>
          <a:srcRect/>
          <a:stretch>
            <a:fillRect/>
          </a:stretch>
        </p:blipFill>
        <p:spPr bwMode="auto">
          <a:xfrm>
            <a:off x="1835696" y="0"/>
            <a:ext cx="5544616"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67544" y="2636912"/>
            <a:ext cx="8229600" cy="1070992"/>
          </a:xfrm>
        </p:spPr>
        <p:txBody>
          <a:bodyPr>
            <a:noAutofit/>
          </a:bodyPr>
          <a:lstStyle/>
          <a:p>
            <a:pPr algn="ctr"/>
            <a:r>
              <a:rPr lang="tr-TR" sz="4000" b="1" dirty="0" smtClean="0">
                <a:latin typeface="+mn-lt"/>
              </a:rPr>
              <a:t>OKULUMUZDAN KARELER</a:t>
            </a:r>
            <a:endParaRPr lang="tr-TR" sz="4000" b="1" dirty="0">
              <a:latin typeface="+mn-lt"/>
            </a:endParaRPr>
          </a:p>
        </p:txBody>
      </p:sp>
    </p:spTree>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482" name="Picture 2" descr="C:\Users\USER\Desktop\okul tanıtım\tanıtım materyaller\proje10.jpg"/>
          <p:cNvPicPr>
            <a:picLocks noChangeAspect="1" noChangeArrowheads="1"/>
          </p:cNvPicPr>
          <p:nvPr/>
        </p:nvPicPr>
        <p:blipFill>
          <a:blip r:embed="rId2" cstate="print"/>
          <a:srcRect/>
          <a:stretch>
            <a:fillRect/>
          </a:stretch>
        </p:blipFill>
        <p:spPr bwMode="auto">
          <a:xfrm>
            <a:off x="1835696" y="0"/>
            <a:ext cx="5544616"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C:\Users\USER\Desktop\okul tanıtım\tanıtım materyaller\mesutuçakan.jpg"/>
          <p:cNvPicPr>
            <a:picLocks noChangeAspect="1" noChangeArrowheads="1"/>
          </p:cNvPicPr>
          <p:nvPr/>
        </p:nvPicPr>
        <p:blipFill>
          <a:blip r:embed="rId2" cstate="print"/>
          <a:srcRect/>
          <a:stretch>
            <a:fillRect/>
          </a:stretch>
        </p:blipFill>
        <p:spPr bwMode="auto">
          <a:xfrm>
            <a:off x="1835696" y="0"/>
            <a:ext cx="5544616"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074" name="Picture 2" descr="C:\Users\USER\Desktop\okul tanıtım\tanıtım materyaller\mehmet dalıkılıç.jpg"/>
          <p:cNvPicPr>
            <a:picLocks noChangeAspect="1" noChangeArrowheads="1"/>
          </p:cNvPicPr>
          <p:nvPr/>
        </p:nvPicPr>
        <p:blipFill>
          <a:blip r:embed="rId2" cstate="print"/>
          <a:srcRect/>
          <a:stretch>
            <a:fillRect/>
          </a:stretch>
        </p:blipFill>
        <p:spPr bwMode="auto">
          <a:xfrm>
            <a:off x="1835696" y="0"/>
            <a:ext cx="5544616"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50" name="Picture 2" descr="C:\Users\USER\Desktop\okul tanıtım\tanıtım materyaller\proje18.jpg"/>
          <p:cNvPicPr>
            <a:picLocks noChangeAspect="1" noChangeArrowheads="1"/>
          </p:cNvPicPr>
          <p:nvPr/>
        </p:nvPicPr>
        <p:blipFill>
          <a:blip r:embed="rId2" cstate="print"/>
          <a:srcRect/>
          <a:stretch>
            <a:fillRect/>
          </a:stretch>
        </p:blipFill>
        <p:spPr bwMode="auto">
          <a:xfrm>
            <a:off x="1907704" y="0"/>
            <a:ext cx="5472608"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099" name="Picture 3" descr="C:\Users\USER\Desktop\okul tanıtım\tanıtım materyaller\proje7.jpg"/>
          <p:cNvPicPr>
            <a:picLocks noChangeAspect="1" noChangeArrowheads="1"/>
          </p:cNvPicPr>
          <p:nvPr/>
        </p:nvPicPr>
        <p:blipFill>
          <a:blip r:embed="rId2" cstate="print"/>
          <a:srcRect/>
          <a:stretch>
            <a:fillRect/>
          </a:stretch>
        </p:blipFill>
        <p:spPr bwMode="auto">
          <a:xfrm>
            <a:off x="1835696" y="0"/>
            <a:ext cx="5544616"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122" name="Picture 2" descr="C:\Users\USER\Desktop\okul tanıtım\tanıtım materyaller\proje6.jpg"/>
          <p:cNvPicPr>
            <a:picLocks noChangeAspect="1" noChangeArrowheads="1"/>
          </p:cNvPicPr>
          <p:nvPr/>
        </p:nvPicPr>
        <p:blipFill>
          <a:blip r:embed="rId2" cstate="print"/>
          <a:srcRect/>
          <a:stretch>
            <a:fillRect/>
          </a:stretch>
        </p:blipFill>
        <p:spPr bwMode="auto">
          <a:xfrm>
            <a:off x="1763688" y="0"/>
            <a:ext cx="5544616"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611560" y="1988840"/>
            <a:ext cx="8229600" cy="4032448"/>
          </a:xfrm>
        </p:spPr>
        <p:txBody>
          <a:bodyPr>
            <a:noAutofit/>
          </a:bodyPr>
          <a:lstStyle/>
          <a:p>
            <a:pPr algn="ctr">
              <a:lnSpc>
                <a:spcPct val="150000"/>
              </a:lnSpc>
            </a:pPr>
            <a:r>
              <a:rPr lang="tr-TR" sz="3200" dirty="0" smtClean="0">
                <a:latin typeface="Elephant" pitchFamily="18" charset="0"/>
              </a:rPr>
              <a:t> </a:t>
            </a:r>
            <a:r>
              <a:rPr lang="tr-TR" sz="3200" b="1" dirty="0" smtClean="0">
                <a:latin typeface="Elephant" pitchFamily="18" charset="0"/>
              </a:rPr>
              <a:t>10 SORUDA</a:t>
            </a:r>
            <a:br>
              <a:rPr lang="tr-TR" sz="3200" b="1" dirty="0" smtClean="0">
                <a:latin typeface="Elephant" pitchFamily="18" charset="0"/>
              </a:rPr>
            </a:br>
            <a:r>
              <a:rPr lang="tr-TR" sz="3200" b="1" dirty="0" smtClean="0">
                <a:latin typeface="Elephant" pitchFamily="18" charset="0"/>
              </a:rPr>
              <a:t> FEN VE SOSYAL BİLİMLER PROGRAMI UYGULAYAN ANADOLU İMAM HATİP</a:t>
            </a:r>
            <a:br>
              <a:rPr lang="tr-TR" sz="3200" b="1" dirty="0" smtClean="0">
                <a:latin typeface="Elephant" pitchFamily="18" charset="0"/>
              </a:rPr>
            </a:br>
            <a:r>
              <a:rPr lang="tr-TR" sz="3200" b="1" dirty="0" smtClean="0">
                <a:latin typeface="Elephant" pitchFamily="18" charset="0"/>
              </a:rPr>
              <a:t> LİSELERİ</a:t>
            </a:r>
            <a:br>
              <a:rPr lang="tr-TR" sz="3200" b="1" dirty="0" smtClean="0">
                <a:latin typeface="Elephant" pitchFamily="18" charset="0"/>
              </a:rPr>
            </a:br>
            <a:endParaRPr lang="tr-TR" sz="3200" dirty="0">
              <a:latin typeface="Elephant" pitchFamily="18" charset="0"/>
            </a:endParaRPr>
          </a:p>
        </p:txBody>
      </p:sp>
    </p:spTree>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1512168"/>
          </a:xfrm>
        </p:spPr>
        <p:txBody>
          <a:bodyPr>
            <a:noAutofit/>
          </a:bodyPr>
          <a:lstStyle/>
          <a:p>
            <a:r>
              <a:rPr lang="tr-TR" sz="2500" b="1" dirty="0" smtClean="0">
                <a:latin typeface="+mn-lt"/>
              </a:rPr>
              <a:t>Soru-1: Fen ve Sosyal Bilimler Programı uygulayan Anadolu İmam Hatip Lisesi ve programın amacı nedir?</a:t>
            </a:r>
            <a:r>
              <a:rPr lang="tr-TR" sz="2500" dirty="0" smtClean="0">
                <a:latin typeface="+mn-lt"/>
              </a:rPr>
              <a:t/>
            </a:r>
            <a:br>
              <a:rPr lang="tr-TR" sz="2500" dirty="0" smtClean="0">
                <a:latin typeface="+mn-lt"/>
              </a:rPr>
            </a:br>
            <a:endParaRPr lang="tr-TR" sz="2500" dirty="0">
              <a:latin typeface="+mn-lt"/>
            </a:endParaRPr>
          </a:p>
        </p:txBody>
      </p:sp>
      <p:sp>
        <p:nvSpPr>
          <p:cNvPr id="3" name="2 İçerik Yer Tutucusu"/>
          <p:cNvSpPr>
            <a:spLocks noGrp="1"/>
          </p:cNvSpPr>
          <p:nvPr>
            <p:ph idx="1"/>
          </p:nvPr>
        </p:nvSpPr>
        <p:spPr>
          <a:xfrm>
            <a:off x="467544" y="2132856"/>
            <a:ext cx="8229600" cy="4263752"/>
          </a:xfrm>
        </p:spPr>
        <p:txBody>
          <a:bodyPr>
            <a:normAutofit/>
          </a:bodyPr>
          <a:lstStyle/>
          <a:p>
            <a:r>
              <a:rPr lang="tr-TR" sz="2400" dirty="0" smtClean="0">
                <a:solidFill>
                  <a:schemeClr val="bg2">
                    <a:lumMod val="25000"/>
                  </a:schemeClr>
                </a:solidFill>
              </a:rPr>
              <a:t>Anadolu İmam Hatip Liselerinin tamamında öğrenciler Fen Bilimleri veya Sosyal Bilimler alanında</a:t>
            </a:r>
            <a:r>
              <a:rPr lang="tr-TR" sz="2400" b="1" dirty="0" smtClean="0">
                <a:solidFill>
                  <a:schemeClr val="bg2">
                    <a:lumMod val="25000"/>
                  </a:schemeClr>
                </a:solidFill>
              </a:rPr>
              <a:t> </a:t>
            </a:r>
            <a:r>
              <a:rPr lang="tr-TR" sz="2400" dirty="0" smtClean="0">
                <a:solidFill>
                  <a:schemeClr val="bg2">
                    <a:lumMod val="25000"/>
                  </a:schemeClr>
                </a:solidFill>
              </a:rPr>
              <a:t>olabildiğince fazla ders -11. sınıflarda 17 saat, 12. sınıflarda 18 saat- ders alarak bir üst öğrenime hazırlanmaktadırlar. Bu açıdan bakıldığında Anadolu İmam Hatip Liselerindeki dersler spor, sanat ve yabancı dil derslerindeki biraz eksikliler dışında </a:t>
            </a:r>
            <a:r>
              <a:rPr lang="tr-TR" sz="2400" b="1" dirty="0" smtClean="0">
                <a:solidFill>
                  <a:schemeClr val="bg2">
                    <a:lumMod val="25000"/>
                  </a:schemeClr>
                </a:solidFill>
              </a:rPr>
              <a:t>Anadolu Liseleri ile tamamen aynıdır.</a:t>
            </a:r>
            <a:r>
              <a:rPr lang="tr-TR" sz="2400" dirty="0" smtClean="0">
                <a:solidFill>
                  <a:schemeClr val="bg2">
                    <a:lumMod val="25000"/>
                  </a:schemeClr>
                </a:solidFill>
              </a:rPr>
              <a:t> İlave olarak öğrenciler imam hatip okullarına özgü </a:t>
            </a:r>
            <a:r>
              <a:rPr lang="tr-TR" sz="2400" dirty="0" err="1" smtClean="0">
                <a:solidFill>
                  <a:schemeClr val="bg2">
                    <a:lumMod val="25000"/>
                  </a:schemeClr>
                </a:solidFill>
              </a:rPr>
              <a:t>Kur’an</a:t>
            </a:r>
            <a:r>
              <a:rPr lang="tr-TR" sz="2400" dirty="0" smtClean="0">
                <a:solidFill>
                  <a:schemeClr val="bg2">
                    <a:lumMod val="25000"/>
                  </a:schemeClr>
                </a:solidFill>
              </a:rPr>
              <a:t>, Tefsir, Hadis, Fıkıh, Siyer, Kelam, </a:t>
            </a:r>
            <a:r>
              <a:rPr lang="tr-TR" sz="2400" dirty="0" err="1" smtClean="0">
                <a:solidFill>
                  <a:schemeClr val="bg2">
                    <a:lumMod val="25000"/>
                  </a:schemeClr>
                </a:solidFill>
              </a:rPr>
              <a:t>Akaid</a:t>
            </a:r>
            <a:r>
              <a:rPr lang="tr-TR" sz="2400" dirty="0" smtClean="0">
                <a:solidFill>
                  <a:schemeClr val="bg2">
                    <a:lumMod val="25000"/>
                  </a:schemeClr>
                </a:solidFill>
              </a:rPr>
              <a:t>, Dinler Tarihi gibi dersleri almaktadır.</a:t>
            </a:r>
          </a:p>
          <a:p>
            <a:endParaRPr lang="tr-TR" sz="2400" dirty="0">
              <a:solidFill>
                <a:schemeClr val="bg2">
                  <a:lumMod val="25000"/>
                </a:schemeClr>
              </a:solidFill>
              <a:latin typeface="+mj-lt"/>
            </a:endParaRPr>
          </a:p>
        </p:txBody>
      </p:sp>
    </p:spTree>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92696"/>
            <a:ext cx="8229600" cy="1656184"/>
          </a:xfrm>
        </p:spPr>
        <p:txBody>
          <a:bodyPr>
            <a:noAutofit/>
          </a:bodyPr>
          <a:lstStyle/>
          <a:p>
            <a:r>
              <a:rPr lang="tr-TR" sz="2500" b="1" dirty="0" smtClean="0">
                <a:latin typeface="+mn-lt"/>
              </a:rPr>
              <a:t/>
            </a:r>
            <a:br>
              <a:rPr lang="tr-TR" sz="2500" b="1" dirty="0" smtClean="0">
                <a:latin typeface="+mn-lt"/>
              </a:rPr>
            </a:br>
            <a:r>
              <a:rPr lang="tr-TR" sz="2500" b="1" dirty="0" smtClean="0">
                <a:latin typeface="+mn-lt"/>
              </a:rPr>
              <a:t/>
            </a:r>
            <a:br>
              <a:rPr lang="tr-TR" sz="2500" b="1" dirty="0" smtClean="0">
                <a:latin typeface="+mn-lt"/>
              </a:rPr>
            </a:br>
            <a:r>
              <a:rPr lang="tr-TR" sz="2500" b="1" dirty="0" smtClean="0">
                <a:latin typeface="+mn-lt"/>
              </a:rPr>
              <a:t/>
            </a:r>
            <a:br>
              <a:rPr lang="tr-TR" sz="2500" b="1" dirty="0" smtClean="0">
                <a:latin typeface="+mn-lt"/>
              </a:rPr>
            </a:br>
            <a:r>
              <a:rPr lang="tr-TR" sz="2500" b="1" dirty="0" smtClean="0">
                <a:latin typeface="+mn-lt"/>
              </a:rPr>
              <a:t/>
            </a:r>
            <a:br>
              <a:rPr lang="tr-TR" sz="2500" b="1" dirty="0" smtClean="0">
                <a:latin typeface="+mn-lt"/>
              </a:rPr>
            </a:br>
            <a:r>
              <a:rPr lang="tr-TR" sz="2500" b="1" dirty="0" smtClean="0">
                <a:latin typeface="+mn-lt"/>
              </a:rPr>
              <a:t>Soru-2: Fen ve Sosyal Bilimler Programı uygulayan okullarda ders içeriği nasıldır? Fen liseleri ve sosyal bilimler liselerinden farkı nedir?</a:t>
            </a:r>
            <a:r>
              <a:rPr lang="tr-TR" sz="2500" dirty="0" smtClean="0">
                <a:latin typeface="+mn-lt"/>
              </a:rPr>
              <a:t/>
            </a:r>
            <a:br>
              <a:rPr lang="tr-TR" sz="2500" dirty="0" smtClean="0">
                <a:latin typeface="+mn-lt"/>
              </a:rPr>
            </a:br>
            <a:endParaRPr lang="tr-TR" sz="2500" dirty="0">
              <a:latin typeface="+mn-lt"/>
            </a:endParaRPr>
          </a:p>
        </p:txBody>
      </p:sp>
      <p:sp>
        <p:nvSpPr>
          <p:cNvPr id="3" name="2 İçerik Yer Tutucusu"/>
          <p:cNvSpPr>
            <a:spLocks noGrp="1"/>
          </p:cNvSpPr>
          <p:nvPr>
            <p:ph idx="1"/>
          </p:nvPr>
        </p:nvSpPr>
        <p:spPr>
          <a:xfrm>
            <a:off x="467544" y="2420888"/>
            <a:ext cx="8229600" cy="3240360"/>
          </a:xfrm>
        </p:spPr>
        <p:txBody>
          <a:bodyPr>
            <a:normAutofit/>
          </a:bodyPr>
          <a:lstStyle/>
          <a:p>
            <a:r>
              <a:rPr lang="tr-TR" sz="2400" dirty="0" smtClean="0">
                <a:solidFill>
                  <a:schemeClr val="bg2">
                    <a:lumMod val="25000"/>
                  </a:schemeClr>
                </a:solidFill>
              </a:rPr>
              <a:t>Fen ve Sosyal Bilimler Programı uygulayan okullarımızda</a:t>
            </a:r>
            <a:r>
              <a:rPr lang="tr-TR" sz="2400" b="1" dirty="0" smtClean="0">
                <a:solidFill>
                  <a:schemeClr val="bg2">
                    <a:lumMod val="25000"/>
                  </a:schemeClr>
                </a:solidFill>
              </a:rPr>
              <a:t> </a:t>
            </a:r>
            <a:r>
              <a:rPr lang="tr-TR" sz="2400" dirty="0" smtClean="0">
                <a:solidFill>
                  <a:schemeClr val="bg2">
                    <a:lumMod val="25000"/>
                  </a:schemeClr>
                </a:solidFill>
              </a:rPr>
              <a:t>okutulan </a:t>
            </a:r>
            <a:r>
              <a:rPr lang="tr-TR" sz="2400" dirty="0" err="1" smtClean="0">
                <a:solidFill>
                  <a:schemeClr val="bg2">
                    <a:lumMod val="25000"/>
                  </a:schemeClr>
                </a:solidFill>
              </a:rPr>
              <a:t>derslerinhaftalık</a:t>
            </a:r>
            <a:r>
              <a:rPr lang="tr-TR" sz="2400" dirty="0" smtClean="0">
                <a:solidFill>
                  <a:schemeClr val="bg2">
                    <a:lumMod val="25000"/>
                  </a:schemeClr>
                </a:solidFill>
              </a:rPr>
              <a:t> ders saatleri</a:t>
            </a:r>
            <a:r>
              <a:rPr lang="tr-TR" sz="2400" b="1" dirty="0" smtClean="0">
                <a:solidFill>
                  <a:schemeClr val="bg2">
                    <a:lumMod val="25000"/>
                  </a:schemeClr>
                </a:solidFill>
              </a:rPr>
              <a:t> </a:t>
            </a:r>
            <a:r>
              <a:rPr lang="tr-TR" sz="2400" dirty="0" smtClean="0">
                <a:solidFill>
                  <a:schemeClr val="bg2">
                    <a:lumMod val="25000"/>
                  </a:schemeClr>
                </a:solidFill>
              </a:rPr>
              <a:t>Fen Liseleri ve Sosyal Bilimler Liseleri ile oldukça yakın olup pek az bir fark vardır. Bu fark da daha çok dil, spor ve sanat derslerindedir. Bu okullarda öğrenciler az bir eksiklikle </a:t>
            </a:r>
            <a:r>
              <a:rPr lang="tr-TR" sz="2400" b="1" dirty="0" smtClean="0">
                <a:solidFill>
                  <a:schemeClr val="bg2">
                    <a:lumMod val="25000"/>
                  </a:schemeClr>
                </a:solidFill>
              </a:rPr>
              <a:t>fen liseleri ile sosyal bilimler liselerinde</a:t>
            </a:r>
            <a:r>
              <a:rPr lang="tr-TR" sz="2400" dirty="0" smtClean="0">
                <a:solidFill>
                  <a:schemeClr val="bg2">
                    <a:lumMod val="25000"/>
                  </a:schemeClr>
                </a:solidFill>
              </a:rPr>
              <a:t> </a:t>
            </a:r>
            <a:r>
              <a:rPr lang="tr-TR" sz="2400" b="1" dirty="0" smtClean="0">
                <a:solidFill>
                  <a:schemeClr val="bg2">
                    <a:lumMod val="25000"/>
                  </a:schemeClr>
                </a:solidFill>
              </a:rPr>
              <a:t>okutulan alan derslerini almakta ilave olarak imam hatip okullarına özgü dersleri </a:t>
            </a:r>
            <a:r>
              <a:rPr lang="tr-TR" sz="2400" dirty="0" smtClean="0">
                <a:solidFill>
                  <a:schemeClr val="bg2">
                    <a:lumMod val="25000"/>
                  </a:schemeClr>
                </a:solidFill>
              </a:rPr>
              <a:t>okumaktadırlar.</a:t>
            </a:r>
            <a:endParaRPr lang="tr-TR" sz="2400" dirty="0">
              <a:solidFill>
                <a:schemeClr val="bg2">
                  <a:lumMod val="25000"/>
                </a:schemeClr>
              </a:solidFill>
            </a:endParaRPr>
          </a:p>
        </p:txBody>
      </p:sp>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1368152"/>
          </a:xfrm>
        </p:spPr>
        <p:txBody>
          <a:bodyPr>
            <a:noAutofit/>
          </a:bodyPr>
          <a:lstStyle/>
          <a:p>
            <a:r>
              <a:rPr lang="tr-TR" sz="2500" b="1" dirty="0" smtClean="0">
                <a:latin typeface="+mn-lt"/>
              </a:rPr>
              <a:t>Soru-3:Öğrenciler Fen Bilimleri alanı ve Sosyal Bilimler alanına ne zaman geçmektedir? Fen Bilimleri alanı ve Sosyal Bilimler alanın ders saatleri nedir?</a:t>
            </a:r>
            <a:endParaRPr lang="tr-TR" sz="2500" dirty="0">
              <a:latin typeface="+mn-lt"/>
            </a:endParaRPr>
          </a:p>
        </p:txBody>
      </p:sp>
      <p:sp>
        <p:nvSpPr>
          <p:cNvPr id="3" name="2 İçerik Yer Tutucusu"/>
          <p:cNvSpPr>
            <a:spLocks noGrp="1"/>
          </p:cNvSpPr>
          <p:nvPr>
            <p:ph idx="1"/>
          </p:nvPr>
        </p:nvSpPr>
        <p:spPr>
          <a:xfrm>
            <a:off x="467544" y="2348880"/>
            <a:ext cx="8229600" cy="3975720"/>
          </a:xfrm>
        </p:spPr>
        <p:txBody>
          <a:bodyPr>
            <a:normAutofit/>
          </a:bodyPr>
          <a:lstStyle/>
          <a:p>
            <a:r>
              <a:rPr lang="tr-TR" sz="2400" dirty="0" smtClean="0">
                <a:solidFill>
                  <a:schemeClr val="bg2">
                    <a:lumMod val="25000"/>
                  </a:schemeClr>
                </a:solidFill>
              </a:rPr>
              <a:t>Öğrenciler 10. sınıftan itibaren fen bilimleri alanı veya sosyal bilimler alanında ders seçebilmektedir.</a:t>
            </a:r>
            <a:r>
              <a:rPr lang="tr-TR" sz="2400" b="1" dirty="0" smtClean="0">
                <a:solidFill>
                  <a:schemeClr val="bg2">
                    <a:lumMod val="25000"/>
                  </a:schemeClr>
                </a:solidFill>
              </a:rPr>
              <a:t> </a:t>
            </a:r>
            <a:r>
              <a:rPr lang="tr-TR" sz="2400" dirty="0" smtClean="0">
                <a:solidFill>
                  <a:schemeClr val="bg2">
                    <a:lumMod val="25000"/>
                  </a:schemeClr>
                </a:solidFill>
              </a:rPr>
              <a:t>Bu dersler, öğrencinin devam edeceği alan, öğrencinin ilgi ve istekleri, derslerdeki başarı durumu ve hedeflediği yükseköğretim programı doğrultusunda öğrenci, veli ve okul tarafından ortaklaşa belirlenmektedir. Öğrenciler belirledikleri alan doğrultusunda fen veya sosyal bilimler alanı ile ilgili dersleri 10. sınıfta 2 saat, 11. sınıfta 19 saat, 12. sınıfta 20 saat almaktadırlar.</a:t>
            </a:r>
            <a:endParaRPr lang="tr-TR" sz="2400" dirty="0">
              <a:solidFill>
                <a:schemeClr val="bg2">
                  <a:lumMod val="25000"/>
                </a:schemeClr>
              </a:solidFill>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098" name="Picture 2" descr="C:\Users\USER\Desktop\okul tanıtım\tanıtım materyaller\12130122_IMG_009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92696"/>
            <a:ext cx="8229600" cy="1700808"/>
          </a:xfrm>
        </p:spPr>
        <p:txBody>
          <a:bodyPr>
            <a:noAutofit/>
          </a:bodyPr>
          <a:lstStyle/>
          <a:p>
            <a:r>
              <a:rPr lang="tr-TR" sz="2500" b="1" dirty="0" smtClean="0">
                <a:latin typeface="+mn-lt"/>
              </a:rPr>
              <a:t>Soru-4: Fen Bilimleri alanında seçilen ve okutulan dersler hangileridir? Fen liselerinden farklı olanlar var mıdır?</a:t>
            </a:r>
            <a:r>
              <a:rPr lang="tr-TR" sz="2500" dirty="0" smtClean="0">
                <a:latin typeface="+mn-lt"/>
              </a:rPr>
              <a:t/>
            </a:r>
            <a:br>
              <a:rPr lang="tr-TR" sz="2500" dirty="0" smtClean="0">
                <a:latin typeface="+mn-lt"/>
              </a:rPr>
            </a:br>
            <a:endParaRPr lang="tr-TR" sz="2500" dirty="0">
              <a:latin typeface="+mn-lt"/>
            </a:endParaRPr>
          </a:p>
        </p:txBody>
      </p:sp>
      <p:sp>
        <p:nvSpPr>
          <p:cNvPr id="3" name="2 İçerik Yer Tutucusu"/>
          <p:cNvSpPr>
            <a:spLocks noGrp="1"/>
          </p:cNvSpPr>
          <p:nvPr>
            <p:ph idx="1"/>
          </p:nvPr>
        </p:nvSpPr>
        <p:spPr>
          <a:xfrm>
            <a:off x="467544" y="2204864"/>
            <a:ext cx="8229600" cy="3975720"/>
          </a:xfrm>
        </p:spPr>
        <p:txBody>
          <a:bodyPr>
            <a:normAutofit fontScale="85000" lnSpcReduction="20000"/>
          </a:bodyPr>
          <a:lstStyle/>
          <a:p>
            <a:pPr>
              <a:lnSpc>
                <a:spcPct val="120000"/>
              </a:lnSpc>
            </a:pPr>
            <a:r>
              <a:rPr lang="tr-TR" dirty="0" smtClean="0">
                <a:solidFill>
                  <a:schemeClr val="bg2">
                    <a:lumMod val="25000"/>
                  </a:schemeClr>
                </a:solidFill>
              </a:rPr>
              <a:t>Fen Bilimleri alanında seçilen ve okutulan dersler; Matematik, Fizik, Kimya, Biyoloji, Bilim Tarihi</a:t>
            </a:r>
            <a:r>
              <a:rPr lang="tr-TR" b="1" dirty="0" smtClean="0">
                <a:solidFill>
                  <a:schemeClr val="bg2">
                    <a:lumMod val="25000"/>
                  </a:schemeClr>
                </a:solidFill>
              </a:rPr>
              <a:t> </a:t>
            </a:r>
            <a:r>
              <a:rPr lang="tr-TR" dirty="0" smtClean="0">
                <a:solidFill>
                  <a:schemeClr val="bg2">
                    <a:lumMod val="25000"/>
                  </a:schemeClr>
                </a:solidFill>
              </a:rPr>
              <a:t>ve Uygulamaları, Matematik Tarihi ve Uygulamaları dersleridir. Fen liselerinde ilave olarak Bilgisayar Bilimi dersi vardır. Fen ve sosyal Bilimler programlı </a:t>
            </a:r>
            <a:r>
              <a:rPr lang="tr-TR" dirty="0" err="1" smtClean="0">
                <a:solidFill>
                  <a:schemeClr val="bg2">
                    <a:lumMod val="25000"/>
                  </a:schemeClr>
                </a:solidFill>
              </a:rPr>
              <a:t>AİHL’de</a:t>
            </a:r>
            <a:r>
              <a:rPr lang="tr-TR" dirty="0" smtClean="0">
                <a:solidFill>
                  <a:schemeClr val="bg2">
                    <a:lumMod val="25000"/>
                  </a:schemeClr>
                </a:solidFill>
              </a:rPr>
              <a:t> fen bilimleri alanını seçen öğrenciler, dört yıl boyunca fen bilimleri alanındaki derslerin </a:t>
            </a:r>
            <a:r>
              <a:rPr lang="tr-TR" dirty="0" err="1" smtClean="0">
                <a:solidFill>
                  <a:schemeClr val="bg2">
                    <a:lumMod val="25000"/>
                  </a:schemeClr>
                </a:solidFill>
              </a:rPr>
              <a:t>yanısıra</a:t>
            </a:r>
            <a:r>
              <a:rPr lang="tr-TR" dirty="0" smtClean="0">
                <a:solidFill>
                  <a:schemeClr val="bg2">
                    <a:lumMod val="25000"/>
                  </a:schemeClr>
                </a:solidFill>
              </a:rPr>
              <a:t> üniversitelerden akademik destek almakta ve alan akademisyenleri tarafından verilen seminer ve konferanslara katılmaktadır. Ayrıca her yıl için Fen Bilimleri alanında belirlenen okuma kitapları olmaktadır. Ayrıca okulların farklı bilimsel etkinlikleri ve projeleri de olmaktadır.</a:t>
            </a:r>
            <a:endParaRPr lang="tr-TR" dirty="0">
              <a:solidFill>
                <a:schemeClr val="bg2">
                  <a:lumMod val="25000"/>
                </a:schemeClr>
              </a:solidFill>
            </a:endParaRPr>
          </a:p>
        </p:txBody>
      </p:sp>
    </p:spTree>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836712"/>
            <a:ext cx="8229600" cy="1440160"/>
          </a:xfrm>
        </p:spPr>
        <p:txBody>
          <a:bodyPr>
            <a:noAutofit/>
          </a:bodyPr>
          <a:lstStyle/>
          <a:p>
            <a:r>
              <a:rPr lang="tr-TR" sz="2400" b="1" dirty="0" smtClean="0">
                <a:latin typeface="+mn-lt"/>
              </a:rPr>
              <a:t>Soru-5: Sosyal Bilimleri alanında seçilen ve okutulan dersler hangileridir? Sosyal Bilimler liselerinden farklı olanlar var mıdır?</a:t>
            </a:r>
            <a:r>
              <a:rPr lang="tr-TR" sz="2400" dirty="0" smtClean="0">
                <a:latin typeface="+mn-lt"/>
              </a:rPr>
              <a:t/>
            </a:r>
            <a:br>
              <a:rPr lang="tr-TR" sz="2400" dirty="0" smtClean="0">
                <a:latin typeface="+mn-lt"/>
              </a:rPr>
            </a:br>
            <a:endParaRPr lang="tr-TR" sz="2400" dirty="0">
              <a:latin typeface="+mn-lt"/>
            </a:endParaRPr>
          </a:p>
        </p:txBody>
      </p:sp>
      <p:sp>
        <p:nvSpPr>
          <p:cNvPr id="3" name="2 İçerik Yer Tutucusu"/>
          <p:cNvSpPr>
            <a:spLocks noGrp="1"/>
          </p:cNvSpPr>
          <p:nvPr>
            <p:ph idx="1"/>
          </p:nvPr>
        </p:nvSpPr>
        <p:spPr>
          <a:xfrm>
            <a:off x="467544" y="1916832"/>
            <a:ext cx="8229600" cy="3975720"/>
          </a:xfrm>
        </p:spPr>
        <p:txBody>
          <a:bodyPr>
            <a:noAutofit/>
          </a:bodyPr>
          <a:lstStyle/>
          <a:p>
            <a:pPr>
              <a:lnSpc>
                <a:spcPct val="120000"/>
              </a:lnSpc>
            </a:pPr>
            <a:r>
              <a:rPr lang="tr-TR" sz="1900" dirty="0" smtClean="0">
                <a:solidFill>
                  <a:schemeClr val="bg2">
                    <a:lumMod val="25000"/>
                  </a:schemeClr>
                </a:solidFill>
              </a:rPr>
              <a:t>Sosyal Bilimleri alanında seçilen ve okutulan dersler; Türk Dili ve Edebiyatı, Tarih, Coğrafya,</a:t>
            </a:r>
            <a:r>
              <a:rPr lang="tr-TR" sz="1900" b="1" dirty="0" smtClean="0">
                <a:solidFill>
                  <a:schemeClr val="bg2">
                    <a:lumMod val="25000"/>
                  </a:schemeClr>
                </a:solidFill>
              </a:rPr>
              <a:t> </a:t>
            </a:r>
            <a:r>
              <a:rPr lang="tr-TR" sz="1900" dirty="0" smtClean="0">
                <a:solidFill>
                  <a:schemeClr val="bg2">
                    <a:lumMod val="25000"/>
                  </a:schemeClr>
                </a:solidFill>
              </a:rPr>
              <a:t>Matematik, Mantık, Psikoloji, Sosyoloji, Sosyal Bilim Çalışmaları, Çağdaş Türk ve Dünya Tarihi dersleridir. Sosyal bilimler liselerinde fark olarak Sanat Tarihi ve Osmanlı Türkçesi dersi okutulmaktadır. Türk Kültür ve Medeniyeti Tarihi dersi ile İslam Kültür ve Medeniyeti dersi programları birbirine çok yakındır. Fen ve sosyal Bilimler programlı </a:t>
            </a:r>
            <a:r>
              <a:rPr lang="tr-TR" sz="1900" dirty="0" err="1" smtClean="0">
                <a:solidFill>
                  <a:schemeClr val="bg2">
                    <a:lumMod val="25000"/>
                  </a:schemeClr>
                </a:solidFill>
              </a:rPr>
              <a:t>AİHL’de</a:t>
            </a:r>
            <a:r>
              <a:rPr lang="tr-TR" sz="1900" dirty="0" smtClean="0">
                <a:solidFill>
                  <a:schemeClr val="bg2">
                    <a:lumMod val="25000"/>
                  </a:schemeClr>
                </a:solidFill>
              </a:rPr>
              <a:t> sosyal bilimleri alanını seçen öğrenciler, dört yıl boyunca sosyal bilimleri alanındaki derslerin </a:t>
            </a:r>
            <a:r>
              <a:rPr lang="tr-TR" sz="1900" dirty="0" err="1" smtClean="0">
                <a:solidFill>
                  <a:schemeClr val="bg2">
                    <a:lumMod val="25000"/>
                  </a:schemeClr>
                </a:solidFill>
              </a:rPr>
              <a:t>yanısıra</a:t>
            </a:r>
            <a:r>
              <a:rPr lang="tr-TR" sz="1900" dirty="0" smtClean="0">
                <a:solidFill>
                  <a:schemeClr val="bg2">
                    <a:lumMod val="25000"/>
                  </a:schemeClr>
                </a:solidFill>
              </a:rPr>
              <a:t> üniversitelerden akademik destek almakta ve alan akademisyenleri tarafından verilen seminer ve konferanslara katılmaktadır. Ayrıca her yıl için Sosyal Bilimleri alanında belirlenen okuma kitapları olmaktadır. Ayrıca okulların farklı bilimsel etkinlikleri ve projeleri de olmaktadır.</a:t>
            </a:r>
            <a:endParaRPr lang="tr-TR" sz="1900" dirty="0">
              <a:solidFill>
                <a:schemeClr val="bg2">
                  <a:lumMod val="25000"/>
                </a:schemeClr>
              </a:solidFill>
            </a:endParaRPr>
          </a:p>
        </p:txBody>
      </p:sp>
    </p:spTree>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92696"/>
            <a:ext cx="8229600" cy="1296144"/>
          </a:xfrm>
        </p:spPr>
        <p:txBody>
          <a:bodyPr>
            <a:noAutofit/>
          </a:bodyPr>
          <a:lstStyle/>
          <a:p>
            <a:r>
              <a:rPr lang="tr-TR" sz="2400" b="1" dirty="0" smtClean="0">
                <a:latin typeface="+mn-lt"/>
              </a:rPr>
              <a:t>Soru-6: Fen ve Sosyal Bilimler Programlı Anadolu İmam Hatip Liselerinde okul ortamı nasıldır?</a:t>
            </a:r>
            <a:r>
              <a:rPr lang="tr-TR" sz="2400" dirty="0" smtClean="0">
                <a:latin typeface="+mn-lt"/>
              </a:rPr>
              <a:t/>
            </a:r>
            <a:br>
              <a:rPr lang="tr-TR" sz="2400" dirty="0" smtClean="0">
                <a:latin typeface="+mn-lt"/>
              </a:rPr>
            </a:br>
            <a:endParaRPr lang="tr-TR" sz="2400" dirty="0">
              <a:latin typeface="+mn-lt"/>
            </a:endParaRPr>
          </a:p>
        </p:txBody>
      </p:sp>
      <p:sp>
        <p:nvSpPr>
          <p:cNvPr id="3" name="2 İçerik Yer Tutucusu"/>
          <p:cNvSpPr>
            <a:spLocks noGrp="1"/>
          </p:cNvSpPr>
          <p:nvPr>
            <p:ph idx="1"/>
          </p:nvPr>
        </p:nvSpPr>
        <p:spPr>
          <a:xfrm>
            <a:off x="467544" y="1772816"/>
            <a:ext cx="8229600" cy="3975720"/>
          </a:xfrm>
        </p:spPr>
        <p:txBody>
          <a:bodyPr>
            <a:noAutofit/>
          </a:bodyPr>
          <a:lstStyle/>
          <a:p>
            <a:pPr>
              <a:lnSpc>
                <a:spcPct val="120000"/>
              </a:lnSpc>
            </a:pPr>
            <a:r>
              <a:rPr lang="tr-TR" sz="1900" dirty="0" smtClean="0">
                <a:solidFill>
                  <a:schemeClr val="bg2">
                    <a:lumMod val="25000"/>
                  </a:schemeClr>
                </a:solidFill>
              </a:rPr>
              <a:t>Anadolu İmam Hatip Liseleri sosyal-kültürel ve sanatsal etkinlikler açısından oldukça zengin bir</a:t>
            </a:r>
            <a:r>
              <a:rPr lang="tr-TR" sz="1900" b="1" dirty="0" smtClean="0">
                <a:solidFill>
                  <a:schemeClr val="bg2">
                    <a:lumMod val="25000"/>
                  </a:schemeClr>
                </a:solidFill>
              </a:rPr>
              <a:t> </a:t>
            </a:r>
            <a:r>
              <a:rPr lang="tr-TR" sz="1900" dirty="0" smtClean="0">
                <a:solidFill>
                  <a:schemeClr val="bg2">
                    <a:lumMod val="25000"/>
                  </a:schemeClr>
                </a:solidFill>
              </a:rPr>
              <a:t>geleneğe sahiptir. Fen ve Sosyal Bilimler Programlı okullarda eğitim alan öğrenciler de bütün imam hatip okullarında gerçekleştirilen sosyal kültürel faaliyetler ve eğitim etkinliklerinden yararlanmaktadır. Kendilerini geliştirecekleri birçok sosyal ve kültürel faaliyette yer almaktadırlar. İmam Hatip Liselerinde uygulanan “Okuyan 7’ler (kitap okuma takımları)”, “Kırk Şair-Şiir Etkinlikleri”, “Kırk Hadis-Ayet etkinlikleri”, “Öğrenci Panelleri”, “Münazaralar”, “Müze ile Eğitim”, “Genç Bilginler Bilim Çalışmaları”, “</a:t>
            </a:r>
            <a:r>
              <a:rPr lang="tr-TR" sz="1900" dirty="0" err="1" smtClean="0">
                <a:solidFill>
                  <a:schemeClr val="bg2">
                    <a:lumMod val="25000"/>
                  </a:schemeClr>
                </a:solidFill>
              </a:rPr>
              <a:t>Mûsikî</a:t>
            </a:r>
            <a:r>
              <a:rPr lang="tr-TR" sz="1900" dirty="0" smtClean="0">
                <a:solidFill>
                  <a:schemeClr val="bg2">
                    <a:lumMod val="25000"/>
                  </a:schemeClr>
                </a:solidFill>
              </a:rPr>
              <a:t> Koroları”, “Tematik Yaz Eğitim Etkinleri”, “Genç Hatipler”, “</a:t>
            </a:r>
            <a:r>
              <a:rPr lang="tr-TR" sz="1900" dirty="0" err="1" smtClean="0">
                <a:solidFill>
                  <a:schemeClr val="bg2">
                    <a:lumMod val="25000"/>
                  </a:schemeClr>
                </a:solidFill>
              </a:rPr>
              <a:t>Kur’an</a:t>
            </a:r>
            <a:r>
              <a:rPr lang="tr-TR" sz="1900" dirty="0" smtClean="0">
                <a:solidFill>
                  <a:schemeClr val="bg2">
                    <a:lumMod val="25000"/>
                  </a:schemeClr>
                </a:solidFill>
              </a:rPr>
              <a:t>-ı Kerim ve Ezan Okuma Yarışmaları”, “Arapça Bilgi ve Etkinlik Yarışmaları” gibi birbirinden farklı özgün çalışmalarla öğrenciler </a:t>
            </a:r>
            <a:r>
              <a:rPr lang="tr-TR" sz="1900" dirty="0" err="1" smtClean="0">
                <a:solidFill>
                  <a:schemeClr val="bg2">
                    <a:lumMod val="25000"/>
                  </a:schemeClr>
                </a:solidFill>
              </a:rPr>
              <a:t>mânevî</a:t>
            </a:r>
            <a:r>
              <a:rPr lang="tr-TR" sz="1900" dirty="0" smtClean="0">
                <a:solidFill>
                  <a:schemeClr val="bg2">
                    <a:lumMod val="25000"/>
                  </a:schemeClr>
                </a:solidFill>
              </a:rPr>
              <a:t>, ahlâkî ve kültürel yönden gelişmekte, sosyal sorumluluklarının farkında olmaktadır.</a:t>
            </a:r>
          </a:p>
          <a:p>
            <a:pPr>
              <a:lnSpc>
                <a:spcPct val="120000"/>
              </a:lnSpc>
            </a:pPr>
            <a:endParaRPr lang="tr-TR" sz="1900" dirty="0">
              <a:solidFill>
                <a:schemeClr val="bg2">
                  <a:lumMod val="25000"/>
                </a:schemeClr>
              </a:solidFill>
            </a:endParaRPr>
          </a:p>
        </p:txBody>
      </p:sp>
    </p:spTree>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836712"/>
            <a:ext cx="8229600" cy="1152128"/>
          </a:xfrm>
        </p:spPr>
        <p:txBody>
          <a:bodyPr>
            <a:noAutofit/>
          </a:bodyPr>
          <a:lstStyle/>
          <a:p>
            <a:r>
              <a:rPr lang="tr-TR" sz="2400" b="1" dirty="0" smtClean="0">
                <a:latin typeface="+mn-lt"/>
              </a:rPr>
              <a:t>Soru-7: Fen ve Sosyal Bilimler Programlı okulların en önemli avantajı nedir?</a:t>
            </a:r>
            <a:r>
              <a:rPr lang="tr-TR" sz="2400" dirty="0" smtClean="0">
                <a:latin typeface="+mn-lt"/>
              </a:rPr>
              <a:t/>
            </a:r>
            <a:br>
              <a:rPr lang="tr-TR" sz="2400" dirty="0" smtClean="0">
                <a:latin typeface="+mn-lt"/>
              </a:rPr>
            </a:br>
            <a:endParaRPr lang="tr-TR" sz="2400" dirty="0">
              <a:latin typeface="+mn-lt"/>
            </a:endParaRPr>
          </a:p>
        </p:txBody>
      </p:sp>
      <p:sp>
        <p:nvSpPr>
          <p:cNvPr id="3" name="2 İçerik Yer Tutucusu"/>
          <p:cNvSpPr>
            <a:spLocks noGrp="1"/>
          </p:cNvSpPr>
          <p:nvPr>
            <p:ph idx="1"/>
          </p:nvPr>
        </p:nvSpPr>
        <p:spPr>
          <a:xfrm>
            <a:off x="467544" y="1844824"/>
            <a:ext cx="8229600" cy="3975720"/>
          </a:xfrm>
        </p:spPr>
        <p:txBody>
          <a:bodyPr>
            <a:normAutofit fontScale="92500" lnSpcReduction="20000"/>
          </a:bodyPr>
          <a:lstStyle/>
          <a:p>
            <a:pPr>
              <a:lnSpc>
                <a:spcPct val="110000"/>
              </a:lnSpc>
            </a:pPr>
            <a:r>
              <a:rPr lang="tr-TR" dirty="0" smtClean="0">
                <a:solidFill>
                  <a:schemeClr val="bg2">
                    <a:lumMod val="25000"/>
                  </a:schemeClr>
                </a:solidFill>
              </a:rPr>
              <a:t>Bu okulların üniversitelerle işbirliği yapmaları, protokoller imzalayarak çalışmalar yürütmeleri</a:t>
            </a:r>
            <a:r>
              <a:rPr lang="tr-TR" b="1" dirty="0" smtClean="0">
                <a:solidFill>
                  <a:schemeClr val="bg2">
                    <a:lumMod val="25000"/>
                  </a:schemeClr>
                </a:solidFill>
              </a:rPr>
              <a:t> </a:t>
            </a:r>
            <a:r>
              <a:rPr lang="tr-TR" dirty="0" smtClean="0">
                <a:solidFill>
                  <a:schemeClr val="bg2">
                    <a:lumMod val="25000"/>
                  </a:schemeClr>
                </a:solidFill>
              </a:rPr>
              <a:t>esastır. Bu bağlamda öğrenciler akademik camia ile tanışmakta, üniversitelerin birikiminden yararlanmaktadır. Araştırma ve inceleme yöntemleri hakkında bilgi edinmektedirler. Belirli başarıları olan öğrenciler tematik yaz etkinlikleri bağlamında “Bilim ve Teknoloji” etkinliklerine katılma imkânına sahiptir. Öte yandan İmam Hatip Liseleri ile ortak çalışmaları olan kamu kurumları, mezun dernekleri ve sivil toplum kuruluşlarıyla da farklı projeler gerçekleştirilebilmektedir.</a:t>
            </a:r>
            <a:endParaRPr lang="tr-TR" dirty="0">
              <a:solidFill>
                <a:schemeClr val="bg2">
                  <a:lumMod val="25000"/>
                </a:schemeClr>
              </a:solidFill>
            </a:endParaRPr>
          </a:p>
        </p:txBody>
      </p:sp>
    </p:spTree>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836712"/>
            <a:ext cx="8229600" cy="1152128"/>
          </a:xfrm>
        </p:spPr>
        <p:txBody>
          <a:bodyPr>
            <a:noAutofit/>
          </a:bodyPr>
          <a:lstStyle/>
          <a:p>
            <a:r>
              <a:rPr lang="tr-TR" sz="2400" b="1" dirty="0" smtClean="0">
                <a:latin typeface="+mn-lt"/>
              </a:rPr>
              <a:t>Soru-8: Fen ve sosyal Bilimler Programlı Okulların üniversite hazırlıkları nasıldır?</a:t>
            </a:r>
            <a:r>
              <a:rPr lang="tr-TR" sz="2400" dirty="0" smtClean="0">
                <a:latin typeface="+mn-lt"/>
              </a:rPr>
              <a:t/>
            </a:r>
            <a:br>
              <a:rPr lang="tr-TR" sz="2400" dirty="0" smtClean="0">
                <a:latin typeface="+mn-lt"/>
              </a:rPr>
            </a:br>
            <a:endParaRPr lang="tr-TR" sz="2400" dirty="0">
              <a:latin typeface="+mn-lt"/>
            </a:endParaRPr>
          </a:p>
        </p:txBody>
      </p:sp>
      <p:sp>
        <p:nvSpPr>
          <p:cNvPr id="3" name="2 İçerik Yer Tutucusu"/>
          <p:cNvSpPr>
            <a:spLocks noGrp="1"/>
          </p:cNvSpPr>
          <p:nvPr>
            <p:ph idx="1"/>
          </p:nvPr>
        </p:nvSpPr>
        <p:spPr>
          <a:xfrm>
            <a:off x="467544" y="1988840"/>
            <a:ext cx="8229600" cy="3975720"/>
          </a:xfrm>
        </p:spPr>
        <p:txBody>
          <a:bodyPr>
            <a:normAutofit fontScale="85000" lnSpcReduction="20000"/>
          </a:bodyPr>
          <a:lstStyle/>
          <a:p>
            <a:pPr>
              <a:lnSpc>
                <a:spcPct val="120000"/>
              </a:lnSpc>
            </a:pPr>
            <a:r>
              <a:rPr lang="tr-TR" b="1" dirty="0" smtClean="0">
                <a:solidFill>
                  <a:schemeClr val="bg2">
                    <a:lumMod val="25000"/>
                  </a:schemeClr>
                </a:solidFill>
              </a:rPr>
              <a:t> </a:t>
            </a:r>
            <a:r>
              <a:rPr lang="tr-TR" dirty="0" smtClean="0">
                <a:solidFill>
                  <a:schemeClr val="bg2">
                    <a:lumMod val="25000"/>
                  </a:schemeClr>
                </a:solidFill>
              </a:rPr>
              <a:t>Okulların üniversitelerle protokollerinin olması ve ortak çalışmalar yapılması, seminer ve</a:t>
            </a:r>
            <a:r>
              <a:rPr lang="tr-TR" b="1" dirty="0" smtClean="0">
                <a:solidFill>
                  <a:schemeClr val="bg2">
                    <a:lumMod val="25000"/>
                  </a:schemeClr>
                </a:solidFill>
              </a:rPr>
              <a:t> </a:t>
            </a:r>
            <a:r>
              <a:rPr lang="tr-TR" dirty="0" smtClean="0">
                <a:solidFill>
                  <a:schemeClr val="bg2">
                    <a:lumMod val="25000"/>
                  </a:schemeClr>
                </a:solidFill>
              </a:rPr>
              <a:t>konferanslar ile öğrencilerin akademisyenlerle birlikte eğitim faaliyetlerinde bulunması onları üniversite ortamına güçlü bir şekilde motive etmektedir. Öte yandan öğrenciler okudukları kitaplar, aldıkları seminerler ve katıldıkları konferanslar ile yükseköğrenimde eğitim görecekleri fen bilimler alanı veya sosyal bilimler alanı ile ilgili kültür ve medeniyetimizin birikimlerinden yararlanmış olmaktadırlar. Tercih ettikleri alanla ilgili imam hatip okullarının verdiği kazanımlarla birlikte güçlü bir hazır bulunuşluk imkânı elde etmektedirler.</a:t>
            </a:r>
          </a:p>
          <a:p>
            <a:pPr>
              <a:lnSpc>
                <a:spcPct val="120000"/>
              </a:lnSpc>
            </a:pPr>
            <a:endParaRPr lang="tr-TR" dirty="0">
              <a:solidFill>
                <a:schemeClr val="bg2">
                  <a:lumMod val="25000"/>
                </a:schemeClr>
              </a:solidFill>
            </a:endParaRPr>
          </a:p>
        </p:txBody>
      </p:sp>
    </p:spTree>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20688"/>
            <a:ext cx="8229600" cy="1008112"/>
          </a:xfrm>
        </p:spPr>
        <p:txBody>
          <a:bodyPr>
            <a:noAutofit/>
          </a:bodyPr>
          <a:lstStyle/>
          <a:p>
            <a:r>
              <a:rPr lang="tr-TR" sz="2400" b="1" dirty="0" smtClean="0">
                <a:latin typeface="+mn-lt"/>
              </a:rPr>
              <a:t>SORU-9: Fen ve Sosyal Bilimler programlı okullardan bu programı uygulamayan okullara geçişler nasıldır?</a:t>
            </a:r>
            <a:endParaRPr lang="tr-TR" sz="2400" b="1" dirty="0">
              <a:latin typeface="+mn-lt"/>
            </a:endParaRPr>
          </a:p>
        </p:txBody>
      </p:sp>
      <p:sp>
        <p:nvSpPr>
          <p:cNvPr id="3" name="2 İçerik Yer Tutucusu"/>
          <p:cNvSpPr>
            <a:spLocks noGrp="1"/>
          </p:cNvSpPr>
          <p:nvPr>
            <p:ph idx="1"/>
          </p:nvPr>
        </p:nvSpPr>
        <p:spPr>
          <a:xfrm>
            <a:off x="467544" y="1988840"/>
            <a:ext cx="8229600" cy="3528392"/>
          </a:xfrm>
        </p:spPr>
        <p:txBody>
          <a:bodyPr/>
          <a:lstStyle/>
          <a:p>
            <a:r>
              <a:rPr lang="tr-TR" dirty="0" smtClean="0">
                <a:solidFill>
                  <a:schemeClr val="bg2">
                    <a:lumMod val="25000"/>
                  </a:schemeClr>
                </a:solidFill>
              </a:rPr>
              <a:t>Bu okullardan diğer ortaöğretim kurumlarına geçişler ortaöğretim kurumları yönetmeliğinde belirtilen nakil ve geçişlere göre kontenjan boşluğu ve puan üstünlüğüne göre olmaktadır.</a:t>
            </a:r>
          </a:p>
          <a:p>
            <a:endParaRPr lang="tr-TR" dirty="0" smtClean="0">
              <a:solidFill>
                <a:schemeClr val="bg2">
                  <a:lumMod val="25000"/>
                </a:schemeClr>
              </a:solidFill>
            </a:endParaRPr>
          </a:p>
        </p:txBody>
      </p:sp>
    </p:spTree>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836712"/>
            <a:ext cx="8229600" cy="1224136"/>
          </a:xfrm>
        </p:spPr>
        <p:txBody>
          <a:bodyPr>
            <a:noAutofit/>
          </a:bodyPr>
          <a:lstStyle/>
          <a:p>
            <a:r>
              <a:rPr lang="tr-TR" sz="2600" b="1" dirty="0" smtClean="0">
                <a:latin typeface="+mn-lt"/>
              </a:rPr>
              <a:t>Soru-10: Fen ve Sosyal Bilimler programlı okulların yönetici ve öğretmenleri hangi usulle atanmaktadır.</a:t>
            </a:r>
            <a:r>
              <a:rPr lang="tr-TR" sz="2600" dirty="0" smtClean="0">
                <a:latin typeface="+mn-lt"/>
              </a:rPr>
              <a:t/>
            </a:r>
            <a:br>
              <a:rPr lang="tr-TR" sz="2600" dirty="0" smtClean="0">
                <a:latin typeface="+mn-lt"/>
              </a:rPr>
            </a:br>
            <a:endParaRPr lang="tr-TR" sz="2600" dirty="0">
              <a:latin typeface="+mn-lt"/>
            </a:endParaRPr>
          </a:p>
        </p:txBody>
      </p:sp>
      <p:sp>
        <p:nvSpPr>
          <p:cNvPr id="3" name="2 İçerik Yer Tutucusu"/>
          <p:cNvSpPr>
            <a:spLocks noGrp="1"/>
          </p:cNvSpPr>
          <p:nvPr>
            <p:ph idx="1"/>
          </p:nvPr>
        </p:nvSpPr>
        <p:spPr>
          <a:xfrm>
            <a:off x="467544" y="2204864"/>
            <a:ext cx="8229600" cy="3975720"/>
          </a:xfrm>
        </p:spPr>
        <p:txBody>
          <a:bodyPr>
            <a:normAutofit/>
          </a:bodyPr>
          <a:lstStyle/>
          <a:p>
            <a:r>
              <a:rPr lang="tr-TR" sz="2400" dirty="0" smtClean="0">
                <a:solidFill>
                  <a:schemeClr val="bg2">
                    <a:lumMod val="25000"/>
                  </a:schemeClr>
                </a:solidFill>
              </a:rPr>
              <a:t>Bu okulların yönetici ve öğretmen atamaları tıpkı Fen Liseleri ve Sosyal Bilimler Liselerinde olduğu</a:t>
            </a:r>
            <a:r>
              <a:rPr lang="tr-TR" sz="2400" b="1" dirty="0" smtClean="0">
                <a:solidFill>
                  <a:schemeClr val="bg2">
                    <a:lumMod val="25000"/>
                  </a:schemeClr>
                </a:solidFill>
              </a:rPr>
              <a:t> </a:t>
            </a:r>
            <a:r>
              <a:rPr lang="tr-TR" sz="2400" dirty="0" smtClean="0">
                <a:solidFill>
                  <a:schemeClr val="bg2">
                    <a:lumMod val="25000"/>
                  </a:schemeClr>
                </a:solidFill>
              </a:rPr>
              <a:t>gibi normal tayin ve atama usulüyle olmaktadır. </a:t>
            </a:r>
            <a:r>
              <a:rPr lang="tr-TR" sz="2400" b="1" dirty="0" smtClean="0">
                <a:solidFill>
                  <a:schemeClr val="bg2">
                    <a:lumMod val="25000"/>
                  </a:schemeClr>
                </a:solidFill>
              </a:rPr>
              <a:t>Bu konuda fen liseleri ve sosyal bilimler liselerinden hiçbir</a:t>
            </a:r>
            <a:r>
              <a:rPr lang="tr-TR" sz="2400" dirty="0" smtClean="0">
                <a:solidFill>
                  <a:schemeClr val="bg2">
                    <a:lumMod val="25000"/>
                  </a:schemeClr>
                </a:solidFill>
              </a:rPr>
              <a:t> </a:t>
            </a:r>
            <a:r>
              <a:rPr lang="tr-TR" sz="2400" b="1" dirty="0" smtClean="0">
                <a:solidFill>
                  <a:schemeClr val="bg2">
                    <a:lumMod val="25000"/>
                  </a:schemeClr>
                </a:solidFill>
              </a:rPr>
              <a:t>farkı yoktur. </a:t>
            </a:r>
            <a:r>
              <a:rPr lang="tr-TR" sz="2400" dirty="0" smtClean="0">
                <a:solidFill>
                  <a:schemeClr val="bg2">
                    <a:lumMod val="25000"/>
                  </a:schemeClr>
                </a:solidFill>
              </a:rPr>
              <a:t>Fen ve Sosyal Bilimler Programını uygulayan fakat</a:t>
            </a:r>
            <a:r>
              <a:rPr lang="tr-TR" sz="2400" b="1" dirty="0" smtClean="0">
                <a:solidFill>
                  <a:schemeClr val="bg2">
                    <a:lumMod val="25000"/>
                  </a:schemeClr>
                </a:solidFill>
              </a:rPr>
              <a:t> “Proje Okulu” </a:t>
            </a:r>
            <a:r>
              <a:rPr lang="tr-TR" sz="2400" dirty="0" smtClean="0">
                <a:solidFill>
                  <a:schemeClr val="bg2">
                    <a:lumMod val="25000"/>
                  </a:schemeClr>
                </a:solidFill>
              </a:rPr>
              <a:t>olan okullarımızda ise durum</a:t>
            </a:r>
            <a:r>
              <a:rPr lang="tr-TR" sz="2400" b="1" dirty="0" smtClean="0">
                <a:solidFill>
                  <a:schemeClr val="bg2">
                    <a:lumMod val="25000"/>
                  </a:schemeClr>
                </a:solidFill>
              </a:rPr>
              <a:t> </a:t>
            </a:r>
            <a:r>
              <a:rPr lang="tr-TR" sz="2400" dirty="0" smtClean="0">
                <a:solidFill>
                  <a:schemeClr val="bg2">
                    <a:lumMod val="25000"/>
                  </a:schemeClr>
                </a:solidFill>
              </a:rPr>
              <a:t>farklıdır. Bu okulların öğretmen ve yöneticilerinin görevlendirmesi doğrudan Bakanlıkça yapılmaktadır.</a:t>
            </a:r>
            <a:endParaRPr lang="tr-TR" sz="2400" dirty="0">
              <a:solidFill>
                <a:schemeClr val="bg2">
                  <a:lumMod val="25000"/>
                </a:schemeClr>
              </a:solidFill>
            </a:endParaRPr>
          </a:p>
        </p:txBody>
      </p:sp>
    </p:spTree>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395536" y="1484784"/>
            <a:ext cx="8229600" cy="4032448"/>
          </a:xfrm>
        </p:spPr>
        <p:txBody>
          <a:bodyPr>
            <a:noAutofit/>
          </a:bodyPr>
          <a:lstStyle/>
          <a:p>
            <a:pPr algn="ctr">
              <a:lnSpc>
                <a:spcPct val="150000"/>
              </a:lnSpc>
            </a:pPr>
            <a:r>
              <a:rPr lang="tr-TR" sz="3200" b="1" dirty="0" smtClean="0">
                <a:latin typeface="Elephant" pitchFamily="18" charset="0"/>
              </a:rPr>
              <a:t>MEB’İN YENİ SİSTEM</a:t>
            </a:r>
            <a:br>
              <a:rPr lang="tr-TR" sz="3200" b="1" dirty="0" smtClean="0">
                <a:latin typeface="Elephant" pitchFamily="18" charset="0"/>
              </a:rPr>
            </a:br>
            <a:r>
              <a:rPr lang="tr-TR" sz="3200" b="1" dirty="0" smtClean="0">
                <a:latin typeface="Elephant" pitchFamily="18" charset="0"/>
              </a:rPr>
              <a:t>PLANLAMASINA GÖRE</a:t>
            </a:r>
            <a:br>
              <a:rPr lang="tr-TR" sz="3200" b="1" dirty="0" smtClean="0">
                <a:latin typeface="Elephant" pitchFamily="18" charset="0"/>
              </a:rPr>
            </a:br>
            <a:r>
              <a:rPr lang="tr-TR" sz="3200" b="1" dirty="0" smtClean="0">
                <a:latin typeface="Elephant" pitchFamily="18" charset="0"/>
              </a:rPr>
              <a:t>İMAM HATİP LİSESİ</a:t>
            </a:r>
            <a:br>
              <a:rPr lang="tr-TR" sz="3200" b="1" dirty="0" smtClean="0">
                <a:latin typeface="Elephant" pitchFamily="18" charset="0"/>
              </a:rPr>
            </a:br>
            <a:r>
              <a:rPr lang="tr-TR" sz="3200" b="1" dirty="0" smtClean="0">
                <a:latin typeface="Elephant" pitchFamily="18" charset="0"/>
              </a:rPr>
              <a:t>HEDEFLERİ</a:t>
            </a:r>
            <a:br>
              <a:rPr lang="tr-TR" sz="3200" b="1" dirty="0" smtClean="0">
                <a:latin typeface="Elephant" pitchFamily="18" charset="0"/>
              </a:rPr>
            </a:br>
            <a:endParaRPr lang="tr-TR" sz="3200" dirty="0">
              <a:latin typeface="Elephant" pitchFamily="18" charset="0"/>
            </a:endParaRPr>
          </a:p>
        </p:txBody>
      </p:sp>
    </p:spTree>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okul tanıtım\FGFŞGLF.jpg"/>
          <p:cNvPicPr>
            <a:picLocks noChangeAspect="1" noChangeArrowheads="1"/>
          </p:cNvPicPr>
          <p:nvPr/>
        </p:nvPicPr>
        <p:blipFill>
          <a:blip r:embed="rId2" cstate="print"/>
          <a:srcRect/>
          <a:stretch>
            <a:fillRect/>
          </a:stretch>
        </p:blipFill>
        <p:spPr bwMode="auto">
          <a:xfrm>
            <a:off x="2627784" y="1124744"/>
            <a:ext cx="4176464" cy="1876425"/>
          </a:xfrm>
          <a:prstGeom prst="rect">
            <a:avLst/>
          </a:prstGeom>
          <a:noFill/>
        </p:spPr>
      </p:pic>
      <p:pic>
        <p:nvPicPr>
          <p:cNvPr id="1028" name="Picture 4" descr="C:\Users\USER\Desktop\okul tanıtım\ADMSLDS.jpg"/>
          <p:cNvPicPr>
            <a:picLocks noChangeAspect="1" noChangeArrowheads="1"/>
          </p:cNvPicPr>
          <p:nvPr/>
        </p:nvPicPr>
        <p:blipFill>
          <a:blip r:embed="rId3" cstate="print"/>
          <a:srcRect/>
          <a:stretch>
            <a:fillRect/>
          </a:stretch>
        </p:blipFill>
        <p:spPr bwMode="auto">
          <a:xfrm>
            <a:off x="2627784" y="2996952"/>
            <a:ext cx="4176464" cy="1847850"/>
          </a:xfrm>
          <a:prstGeom prst="rect">
            <a:avLst/>
          </a:prstGeom>
          <a:noFill/>
        </p:spPr>
      </p:pic>
      <p:pic>
        <p:nvPicPr>
          <p:cNvPr id="1030" name="Picture 6" descr="C:\Users\USER\Desktop\okul tanıtım\BGFBHGF.jpg"/>
          <p:cNvPicPr>
            <a:picLocks noChangeAspect="1" noChangeArrowheads="1"/>
          </p:cNvPicPr>
          <p:nvPr/>
        </p:nvPicPr>
        <p:blipFill>
          <a:blip r:embed="rId4" cstate="print"/>
          <a:srcRect/>
          <a:stretch>
            <a:fillRect/>
          </a:stretch>
        </p:blipFill>
        <p:spPr bwMode="auto">
          <a:xfrm>
            <a:off x="2627784" y="4797152"/>
            <a:ext cx="4176464" cy="1857375"/>
          </a:xfrm>
          <a:prstGeom prst="rect">
            <a:avLst/>
          </a:prstGeom>
          <a:noFill/>
        </p:spPr>
      </p:pic>
      <p:sp>
        <p:nvSpPr>
          <p:cNvPr id="10" name="9 Metin kutusu"/>
          <p:cNvSpPr txBox="1"/>
          <p:nvPr/>
        </p:nvSpPr>
        <p:spPr>
          <a:xfrm>
            <a:off x="395536" y="764704"/>
            <a:ext cx="8964488" cy="338554"/>
          </a:xfrm>
          <a:prstGeom prst="rect">
            <a:avLst/>
          </a:prstGeom>
          <a:noFill/>
        </p:spPr>
        <p:txBody>
          <a:bodyPr wrap="square" rtlCol="0">
            <a:spAutoFit/>
          </a:bodyPr>
          <a:lstStyle/>
          <a:p>
            <a:r>
              <a:rPr lang="tr-TR" sz="1600" b="1" dirty="0" smtClean="0">
                <a:solidFill>
                  <a:srgbClr val="334A0A"/>
                </a:solidFill>
              </a:rPr>
              <a:t>İMAM HATİP OKULLARI VE ÜNİVERSİTELER ARASINDA İŞ BİRLİKLERİ ARTIRILACAK </a:t>
            </a:r>
            <a:endParaRPr lang="tr-TR" sz="1600" b="1" dirty="0">
              <a:solidFill>
                <a:srgbClr val="334A0A"/>
              </a:solidFill>
            </a:endParaRPr>
          </a:p>
        </p:txBody>
      </p:sp>
    </p:spTree>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etin kutusu"/>
          <p:cNvSpPr txBox="1"/>
          <p:nvPr/>
        </p:nvSpPr>
        <p:spPr>
          <a:xfrm>
            <a:off x="179512" y="764704"/>
            <a:ext cx="8964488" cy="584775"/>
          </a:xfrm>
          <a:prstGeom prst="rect">
            <a:avLst/>
          </a:prstGeom>
          <a:noFill/>
        </p:spPr>
        <p:txBody>
          <a:bodyPr wrap="square" rtlCol="0">
            <a:spAutoFit/>
          </a:bodyPr>
          <a:lstStyle/>
          <a:p>
            <a:pPr algn="ctr"/>
            <a:r>
              <a:rPr lang="tr-TR" sz="1600" b="1" dirty="0" smtClean="0">
                <a:solidFill>
                  <a:srgbClr val="334A0A"/>
                </a:solidFill>
              </a:rPr>
              <a:t>İMAM HATİP OKULLARININ MÜFREDAT, DERS YAPISI VE</a:t>
            </a:r>
          </a:p>
          <a:p>
            <a:pPr algn="ctr"/>
            <a:r>
              <a:rPr lang="tr-TR" sz="1600" b="1" dirty="0" smtClean="0">
                <a:solidFill>
                  <a:srgbClr val="334A0A"/>
                </a:solidFill>
              </a:rPr>
              <a:t>DİL YETERLİLİKLERİ İYİLEŞTİRİLECEK</a:t>
            </a:r>
            <a:endParaRPr lang="tr-TR" sz="1600" b="1" dirty="0">
              <a:solidFill>
                <a:srgbClr val="334A0A"/>
              </a:solidFill>
            </a:endParaRPr>
          </a:p>
        </p:txBody>
      </p:sp>
      <p:pic>
        <p:nvPicPr>
          <p:cNvPr id="2050" name="Picture 2" descr="C:\Users\USER\Desktop\okul tanıtım\111.jpg"/>
          <p:cNvPicPr>
            <a:picLocks noChangeAspect="1" noChangeArrowheads="1"/>
          </p:cNvPicPr>
          <p:nvPr/>
        </p:nvPicPr>
        <p:blipFill>
          <a:blip r:embed="rId3" cstate="print"/>
          <a:srcRect/>
          <a:stretch>
            <a:fillRect/>
          </a:stretch>
        </p:blipFill>
        <p:spPr bwMode="auto">
          <a:xfrm>
            <a:off x="395536" y="1844824"/>
            <a:ext cx="4038600" cy="1152525"/>
          </a:xfrm>
          <a:prstGeom prst="rect">
            <a:avLst/>
          </a:prstGeom>
          <a:noFill/>
        </p:spPr>
      </p:pic>
      <p:pic>
        <p:nvPicPr>
          <p:cNvPr id="2051" name="Picture 3" descr="C:\Users\USER\Desktop\okul tanıtım\222.jpg"/>
          <p:cNvPicPr>
            <a:picLocks noChangeAspect="1" noChangeArrowheads="1"/>
          </p:cNvPicPr>
          <p:nvPr/>
        </p:nvPicPr>
        <p:blipFill>
          <a:blip r:embed="rId4" cstate="print"/>
          <a:srcRect/>
          <a:stretch>
            <a:fillRect/>
          </a:stretch>
        </p:blipFill>
        <p:spPr bwMode="auto">
          <a:xfrm>
            <a:off x="4644008" y="1844824"/>
            <a:ext cx="4048125" cy="1224136"/>
          </a:xfrm>
          <a:prstGeom prst="rect">
            <a:avLst/>
          </a:prstGeom>
          <a:noFill/>
        </p:spPr>
      </p:pic>
      <p:pic>
        <p:nvPicPr>
          <p:cNvPr id="2052" name="Picture 4" descr="C:\Users\USER\Desktop\okul tanıtım\333.jpg"/>
          <p:cNvPicPr>
            <a:picLocks noChangeAspect="1" noChangeArrowheads="1"/>
          </p:cNvPicPr>
          <p:nvPr/>
        </p:nvPicPr>
        <p:blipFill>
          <a:blip r:embed="rId5" cstate="print"/>
          <a:srcRect/>
          <a:stretch>
            <a:fillRect/>
          </a:stretch>
        </p:blipFill>
        <p:spPr bwMode="auto">
          <a:xfrm>
            <a:off x="395536" y="3356992"/>
            <a:ext cx="4032448" cy="1224136"/>
          </a:xfrm>
          <a:prstGeom prst="rect">
            <a:avLst/>
          </a:prstGeom>
          <a:noFill/>
        </p:spPr>
      </p:pic>
      <p:pic>
        <p:nvPicPr>
          <p:cNvPr id="2053" name="Picture 5" descr="C:\Users\USER\Desktop\okul tanıtım\444.jpg"/>
          <p:cNvPicPr>
            <a:picLocks noChangeAspect="1" noChangeArrowheads="1"/>
          </p:cNvPicPr>
          <p:nvPr/>
        </p:nvPicPr>
        <p:blipFill>
          <a:blip r:embed="rId6" cstate="print"/>
          <a:srcRect/>
          <a:stretch>
            <a:fillRect/>
          </a:stretch>
        </p:blipFill>
        <p:spPr bwMode="auto">
          <a:xfrm>
            <a:off x="4644008" y="3356992"/>
            <a:ext cx="4019550" cy="1152128"/>
          </a:xfrm>
          <a:prstGeom prst="rect">
            <a:avLst/>
          </a:prstGeom>
          <a:noFill/>
        </p:spPr>
      </p:pic>
      <p:pic>
        <p:nvPicPr>
          <p:cNvPr id="2054" name="Picture 6" descr="C:\Users\USER\Desktop\okul tanıtım\555.jpg"/>
          <p:cNvPicPr>
            <a:picLocks noChangeAspect="1" noChangeArrowheads="1"/>
          </p:cNvPicPr>
          <p:nvPr/>
        </p:nvPicPr>
        <p:blipFill>
          <a:blip r:embed="rId7" cstate="print"/>
          <a:srcRect/>
          <a:stretch>
            <a:fillRect/>
          </a:stretch>
        </p:blipFill>
        <p:spPr bwMode="auto">
          <a:xfrm>
            <a:off x="395536" y="4869160"/>
            <a:ext cx="4000500" cy="1224136"/>
          </a:xfrm>
          <a:prstGeom prst="rect">
            <a:avLst/>
          </a:prstGeom>
          <a:noFill/>
        </p:spPr>
      </p:pic>
      <p:pic>
        <p:nvPicPr>
          <p:cNvPr id="2055" name="Picture 7" descr="C:\Users\USER\Desktop\okul tanıtım\666.jpg"/>
          <p:cNvPicPr>
            <a:picLocks noChangeAspect="1" noChangeArrowheads="1"/>
          </p:cNvPicPr>
          <p:nvPr/>
        </p:nvPicPr>
        <p:blipFill>
          <a:blip r:embed="rId8" cstate="print"/>
          <a:srcRect/>
          <a:stretch>
            <a:fillRect/>
          </a:stretch>
        </p:blipFill>
        <p:spPr bwMode="auto">
          <a:xfrm>
            <a:off x="4644008" y="4869160"/>
            <a:ext cx="4032447" cy="1224135"/>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5122" name="Picture 2" descr="C:\Users\USER\Desktop\okul tanıtım\tanıtım materyaller\12130141_IMG_010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539552" y="548680"/>
            <a:ext cx="8229600" cy="4464496"/>
          </a:xfrm>
        </p:spPr>
        <p:txBody>
          <a:bodyPr>
            <a:noAutofit/>
          </a:bodyPr>
          <a:lstStyle/>
          <a:p>
            <a:pPr algn="ctr">
              <a:lnSpc>
                <a:spcPct val="150000"/>
              </a:lnSpc>
            </a:pPr>
            <a:r>
              <a:rPr lang="tr-TR" sz="2400" dirty="0" smtClean="0">
                <a:latin typeface="Elephant" pitchFamily="18" charset="0"/>
              </a:rPr>
              <a:t/>
            </a:r>
            <a:br>
              <a:rPr lang="tr-TR" sz="2400" dirty="0" smtClean="0">
                <a:latin typeface="Elephant" pitchFamily="18" charset="0"/>
              </a:rPr>
            </a:br>
            <a:r>
              <a:rPr lang="tr-TR" sz="2400" dirty="0" smtClean="0">
                <a:latin typeface="Elephant" pitchFamily="18" charset="0"/>
              </a:rPr>
              <a:t/>
            </a:r>
            <a:br>
              <a:rPr lang="tr-TR" sz="2400" dirty="0" smtClean="0">
                <a:latin typeface="Elephant" pitchFamily="18" charset="0"/>
              </a:rPr>
            </a:br>
            <a:r>
              <a:rPr lang="tr-TR" sz="2400" dirty="0" smtClean="0">
                <a:latin typeface="Elephant" pitchFamily="18" charset="0"/>
              </a:rPr>
              <a:t/>
            </a:r>
            <a:br>
              <a:rPr lang="tr-TR" sz="2400" dirty="0" smtClean="0">
                <a:latin typeface="Elephant" pitchFamily="18" charset="0"/>
              </a:rPr>
            </a:br>
            <a:r>
              <a:rPr lang="tr-TR" sz="2400" dirty="0" smtClean="0">
                <a:latin typeface="Elephant" pitchFamily="18" charset="0"/>
              </a:rPr>
              <a:t/>
            </a:r>
            <a:br>
              <a:rPr lang="tr-TR" sz="2400" dirty="0" smtClean="0">
                <a:latin typeface="Elephant" pitchFamily="18" charset="0"/>
              </a:rPr>
            </a:br>
            <a:r>
              <a:rPr lang="tr-TR" sz="3200" b="1" dirty="0" smtClean="0">
                <a:latin typeface="Elephant" pitchFamily="18" charset="0"/>
              </a:rPr>
              <a:t>SEVGİLİ GENÇLER;</a:t>
            </a:r>
            <a:r>
              <a:rPr lang="tr-TR" sz="2400" dirty="0" smtClean="0">
                <a:latin typeface="Elephant" pitchFamily="18" charset="0"/>
              </a:rPr>
              <a:t/>
            </a:r>
            <a:br>
              <a:rPr lang="tr-TR" sz="2400" dirty="0" smtClean="0">
                <a:latin typeface="Elephant" pitchFamily="18" charset="0"/>
              </a:rPr>
            </a:br>
            <a:r>
              <a:rPr lang="tr-TR" sz="2200" dirty="0" smtClean="0">
                <a:latin typeface="Elephant" pitchFamily="18" charset="0"/>
              </a:rPr>
              <a:t>RECEP TAYYİP ERDOĞAN </a:t>
            </a:r>
            <a:br>
              <a:rPr lang="tr-TR" sz="2200" dirty="0" smtClean="0">
                <a:latin typeface="Elephant" pitchFamily="18" charset="0"/>
              </a:rPr>
            </a:br>
            <a:r>
              <a:rPr lang="tr-TR" sz="2200" dirty="0" smtClean="0">
                <a:latin typeface="Elephant" pitchFamily="18" charset="0"/>
              </a:rPr>
              <a:t>KIZ  ANADOLU İHL AİLESİ OLARAK,</a:t>
            </a:r>
            <a:br>
              <a:rPr lang="tr-TR" sz="2200" dirty="0" smtClean="0">
                <a:latin typeface="Elephant" pitchFamily="18" charset="0"/>
              </a:rPr>
            </a:br>
            <a:r>
              <a:rPr lang="tr-TR" sz="2200" dirty="0" smtClean="0">
                <a:latin typeface="Elephant" pitchFamily="18" charset="0"/>
              </a:rPr>
              <a:t>YENİ DÖNEMDE</a:t>
            </a:r>
            <a:br>
              <a:rPr lang="tr-TR" sz="2200" dirty="0" smtClean="0">
                <a:latin typeface="Elephant" pitchFamily="18" charset="0"/>
              </a:rPr>
            </a:br>
            <a:r>
              <a:rPr lang="tr-TR" sz="2200" dirty="0" smtClean="0">
                <a:latin typeface="Elephant" pitchFamily="18" charset="0"/>
              </a:rPr>
              <a:t>ARAMIZA  KATILMANIZI</a:t>
            </a:r>
            <a:br>
              <a:rPr lang="tr-TR" sz="2200" dirty="0" smtClean="0">
                <a:latin typeface="Elephant" pitchFamily="18" charset="0"/>
              </a:rPr>
            </a:br>
            <a:r>
              <a:rPr lang="tr-TR" sz="2200" dirty="0" smtClean="0">
                <a:latin typeface="Elephant" pitchFamily="18" charset="0"/>
              </a:rPr>
              <a:t>SABIRSIZLIKLA BEKLİYORUZ.</a:t>
            </a:r>
            <a:r>
              <a:rPr lang="tr-TR" sz="2400" dirty="0" smtClean="0">
                <a:latin typeface="Elephant" pitchFamily="18" charset="0"/>
              </a:rPr>
              <a:t/>
            </a:r>
            <a:br>
              <a:rPr lang="tr-TR" sz="2400" dirty="0" smtClean="0">
                <a:latin typeface="Elephant" pitchFamily="18" charset="0"/>
              </a:rPr>
            </a:br>
            <a:endParaRPr lang="tr-TR" sz="2400" dirty="0">
              <a:latin typeface="Elephant" pitchFamily="18" charset="0"/>
            </a:endParaRPr>
          </a:p>
        </p:txBody>
      </p:sp>
      <p:pic>
        <p:nvPicPr>
          <p:cNvPr id="3074" name="Picture 2" descr="C:\Users\USER\Desktop\okul tanıtım\smiley_PNG36233.png"/>
          <p:cNvPicPr>
            <a:picLocks noChangeAspect="1" noChangeArrowheads="1"/>
          </p:cNvPicPr>
          <p:nvPr/>
        </p:nvPicPr>
        <p:blipFill>
          <a:blip r:embed="rId2" cstate="print"/>
          <a:srcRect/>
          <a:stretch>
            <a:fillRect/>
          </a:stretch>
        </p:blipFill>
        <p:spPr bwMode="auto">
          <a:xfrm>
            <a:off x="3995936" y="4797152"/>
            <a:ext cx="1008112" cy="1008112"/>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6146" name="Picture 2" descr="C:\Users\USER\Desktop\okul tanıtım\tanıtım materyaller\12131237_IMG_007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7170" name="Picture 2" descr="C:\Users\USER\Desktop\okul tanıtım\tanıtım materyaller\29142647_Kibrit_kutusu_okuma_odas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8194" name="Picture 2" descr="C:\Users\USER\Desktop\okul tanıtım\tanıtım materyaller\29143840_okuma_salonu.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9218" name="Picture 2" descr="C:\Users\USER\Desktop\okul tanıtım\tanıtım materyaller\12124104_IMG_00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TotalTime>
  <Words>341</Words>
  <Application>Microsoft Office PowerPoint</Application>
  <PresentationFormat>Ekran Gösterisi (4:3)</PresentationFormat>
  <Paragraphs>38</Paragraphs>
  <Slides>50</Slides>
  <Notes>4</Notes>
  <HiddenSlides>0</HiddenSlides>
  <MMClips>0</MMClips>
  <ScaleCrop>false</ScaleCrop>
  <HeadingPairs>
    <vt:vector size="4" baseType="variant">
      <vt:variant>
        <vt:lpstr>Tema</vt:lpstr>
      </vt:variant>
      <vt:variant>
        <vt:i4>2</vt:i4>
      </vt:variant>
      <vt:variant>
        <vt:lpstr>Slayt Başlıkları</vt:lpstr>
      </vt:variant>
      <vt:variant>
        <vt:i4>50</vt:i4>
      </vt:variant>
    </vt:vector>
  </HeadingPairs>
  <TitlesOfParts>
    <vt:vector size="52" baseType="lpstr">
      <vt:lpstr>Akış</vt:lpstr>
      <vt:lpstr>Ofis Teması</vt:lpstr>
      <vt:lpstr>Slayt 1</vt:lpstr>
      <vt:lpstr>Slayt 2</vt:lpstr>
      <vt:lpstr>OKULUMUZDAN KARELER</vt:lpstr>
      <vt:lpstr>Slayt 4</vt:lpstr>
      <vt:lpstr>Slayt 5</vt:lpstr>
      <vt:lpstr>Slayt 6</vt:lpstr>
      <vt:lpstr>Slayt 7</vt:lpstr>
      <vt:lpstr>Slayt 8</vt:lpstr>
      <vt:lpstr>Slayt 9</vt:lpstr>
      <vt:lpstr>Slayt 10</vt:lpstr>
      <vt:lpstr>İDARİ KADROMUZ</vt:lpstr>
      <vt:lpstr>Slayt 12</vt:lpstr>
      <vt:lpstr>   ÖĞRETMEN KADROMUZ</vt:lpstr>
      <vt:lpstr> İHL MESLEK DERSLERİ     :12 TÜRK DİLİ VE EDEBİYATI  :6 MATEMATİK    : 6 TARİH    : 4 COĞRAFYA   : 3 FİZİK    : 2 KİMYA  : 3  BİYOLOJİ   : 2 KİMYA   : 2 ARAPÇA : 3 İNGİLİZCE   : 2 MÜZİK : 1 REHBERLİK :  1   </vt:lpstr>
      <vt:lpstr>OKULUMUZA ULAŞIM</vt:lpstr>
      <vt:lpstr>Okulumuz merkezi bir konumda bulunduğu için öğrencilerimize büyük ölçüde ulaşım kolaylığı sağlamaktadır.  Okulumuza ulaşım için, okul servislerimizi tercih edebilir,  veya tramvay, otobüs, minibüs gibi toplu taşıma araçlarını kullanabilirsiz. Okulumuz tüm bu araçların geçiş güzergahında bulunmaktadır. Bu durum öğrencilerimiz ve velilerimiz açısından  büyük bir avantaj sağlamaktadır.  Okulumuza uzak ilçelerden gelen öğrenciler dahi, merkezi konumumuzun avantajı sayesinde okula rahatlıkla ve zamanında  ulaşabilmektedir.</vt:lpstr>
      <vt:lpstr>Ayrıca öğrencilerimiz okulumuza çok yakın mesafede bulunan  İBB Hamza Yerlikaya Spor Kompleksi Muhsin Ertuğrul E-kütüphane Necmettin Erbakan Bilim ve Kültür Merkezi  gibi kurumlardan büyük ölçüde istifade edebilmektedir. </vt:lpstr>
      <vt:lpstr>   ÇALIŞMALARIMIZ  VE     PROJELERİMİZ</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 10 SORUDA  FEN VE SOSYAL BİLİMLER PROGRAMI UYGULAYAN ANADOLU İMAM HATİP  LİSELERİ </vt:lpstr>
      <vt:lpstr>Soru-1: Fen ve Sosyal Bilimler Programı uygulayan Anadolu İmam Hatip Lisesi ve programın amacı nedir? </vt:lpstr>
      <vt:lpstr>    Soru-2: Fen ve Sosyal Bilimler Programı uygulayan okullarda ders içeriği nasıldır? Fen liseleri ve sosyal bilimler liselerinden farkı nedir? </vt:lpstr>
      <vt:lpstr>Soru-3:Öğrenciler Fen Bilimleri alanı ve Sosyal Bilimler alanına ne zaman geçmektedir? Fen Bilimleri alanı ve Sosyal Bilimler alanın ders saatleri nedir?</vt:lpstr>
      <vt:lpstr>Soru-4: Fen Bilimleri alanında seçilen ve okutulan dersler hangileridir? Fen liselerinden farklı olanlar var mıdır? </vt:lpstr>
      <vt:lpstr>Soru-5: Sosyal Bilimleri alanında seçilen ve okutulan dersler hangileridir? Sosyal Bilimler liselerinden farklı olanlar var mıdır? </vt:lpstr>
      <vt:lpstr>Soru-6: Fen ve Sosyal Bilimler Programlı Anadolu İmam Hatip Liselerinde okul ortamı nasıldır? </vt:lpstr>
      <vt:lpstr>Soru-7: Fen ve Sosyal Bilimler Programlı okulların en önemli avantajı nedir? </vt:lpstr>
      <vt:lpstr>Soru-8: Fen ve sosyal Bilimler Programlı Okulların üniversite hazırlıkları nasıldır? </vt:lpstr>
      <vt:lpstr>SORU-9: Fen ve Sosyal Bilimler programlı okullardan bu programı uygulamayan okullara geçişler nasıldır?</vt:lpstr>
      <vt:lpstr>Soru-10: Fen ve Sosyal Bilimler programlı okulların yönetici ve öğretmenleri hangi usulle atanmaktadır. </vt:lpstr>
      <vt:lpstr>MEB’İN YENİ SİSTEM PLANLAMASINA GÖRE İMAM HATİP LİSESİ HEDEFLERİ </vt:lpstr>
      <vt:lpstr>Slayt 48</vt:lpstr>
      <vt:lpstr>Slayt 49</vt:lpstr>
      <vt:lpstr>    SEVGİLİ GENÇLER; RECEP TAYYİP ERDOĞAN  KIZ  ANADOLU İHL AİLESİ OLARAK, YENİ DÖNEMDE ARAMIZA  KATILMANIZI SABIRSIZLIKLA BEKLİYORUZ.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USER</cp:lastModifiedBy>
  <cp:revision>27</cp:revision>
  <dcterms:created xsi:type="dcterms:W3CDTF">2019-05-19T12:47:08Z</dcterms:created>
  <dcterms:modified xsi:type="dcterms:W3CDTF">2019-05-19T15:21:55Z</dcterms:modified>
</cp:coreProperties>
</file>